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93" r:id="rId1"/>
  </p:sldMasterIdLst>
  <p:sldIdLst>
    <p:sldId id="256" r:id="rId2"/>
    <p:sldId id="257" r:id="rId3"/>
    <p:sldId id="258" r:id="rId4"/>
    <p:sldId id="259" r:id="rId5"/>
    <p:sldId id="260" r:id="rId6"/>
    <p:sldId id="261" r:id="rId7"/>
    <p:sldId id="273" r:id="rId8"/>
    <p:sldId id="274" r:id="rId9"/>
    <p:sldId id="275" r:id="rId10"/>
    <p:sldId id="262" r:id="rId11"/>
    <p:sldId id="269" r:id="rId12"/>
    <p:sldId id="270" r:id="rId13"/>
    <p:sldId id="271" r:id="rId14"/>
    <p:sldId id="272" r:id="rId15"/>
    <p:sldId id="276" r:id="rId16"/>
    <p:sldId id="268" r:id="rId17"/>
    <p:sldId id="267" r:id="rId18"/>
    <p:sldId id="266" r:id="rId19"/>
    <p:sldId id="263" r:id="rId20"/>
    <p:sldId id="277" r:id="rId21"/>
    <p:sldId id="26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96" autoAdjust="0"/>
    <p:restoredTop sz="94660"/>
  </p:normalViewPr>
  <p:slideViewPr>
    <p:cSldViewPr snapToGrid="0">
      <p:cViewPr varScale="1">
        <p:scale>
          <a:sx n="67" d="100"/>
          <a:sy n="67" d="100"/>
        </p:scale>
        <p:origin x="73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HIKEYA AKULA" userId="ea09231ab374efcd" providerId="LiveId" clId="{7167ABAE-11D3-4A58-9718-ACAFF2B8B879}"/>
    <pc:docChg chg="modSld sldOrd">
      <pc:chgData name="KARTHIKEYA AKULA" userId="ea09231ab374efcd" providerId="LiveId" clId="{7167ABAE-11D3-4A58-9718-ACAFF2B8B879}" dt="2022-02-19T09:28:23.771" v="1"/>
      <pc:docMkLst>
        <pc:docMk/>
      </pc:docMkLst>
      <pc:sldChg chg="ord">
        <pc:chgData name="KARTHIKEYA AKULA" userId="ea09231ab374efcd" providerId="LiveId" clId="{7167ABAE-11D3-4A58-9718-ACAFF2B8B879}" dt="2022-02-19T09:28:23.771" v="1"/>
        <pc:sldMkLst>
          <pc:docMk/>
          <pc:sldMk cId="4193299502" sldId="27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6A2064-6003-4FB2-8E79-409D5AC853D1}" type="datetimeFigureOut">
              <a:rPr lang="en-IN" smtClean="0"/>
              <a:t>19-02-2022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C8AD5E-D6E1-41F3-ADCB-2A2683F0E74F}" type="slidenum">
              <a:rPr lang="en-IN" smtClean="0"/>
              <a:t>‹#›</a:t>
            </a:fld>
            <a:endParaRPr lang="en-IN"/>
          </a:p>
        </p:txBody>
      </p:sp>
    </p:spTree>
    <p:extLst>
      <p:ext uri="{BB962C8B-B14F-4D97-AF65-F5344CB8AC3E}">
        <p14:creationId xmlns:p14="http://schemas.microsoft.com/office/powerpoint/2010/main" val="1045528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6A2064-6003-4FB2-8E79-409D5AC853D1}" type="datetimeFigureOut">
              <a:rPr lang="en-IN" smtClean="0"/>
              <a:t>19-02-2022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C8AD5E-D6E1-41F3-ADCB-2A2683F0E74F}" type="slidenum">
              <a:rPr lang="en-IN" smtClean="0"/>
              <a:t>‹#›</a:t>
            </a:fld>
            <a:endParaRPr lang="en-IN"/>
          </a:p>
        </p:txBody>
      </p:sp>
    </p:spTree>
    <p:extLst>
      <p:ext uri="{BB962C8B-B14F-4D97-AF65-F5344CB8AC3E}">
        <p14:creationId xmlns:p14="http://schemas.microsoft.com/office/powerpoint/2010/main" val="141473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6A2064-6003-4FB2-8E79-409D5AC853D1}" type="datetimeFigureOut">
              <a:rPr lang="en-IN" smtClean="0"/>
              <a:t>19-02-2022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C8AD5E-D6E1-41F3-ADCB-2A2683F0E74F}" type="slidenum">
              <a:rPr lang="en-IN" smtClean="0"/>
              <a:t>‹#›</a:t>
            </a:fld>
            <a:endParaRPr lang="en-IN"/>
          </a:p>
        </p:txBody>
      </p:sp>
    </p:spTree>
    <p:extLst>
      <p:ext uri="{BB962C8B-B14F-4D97-AF65-F5344CB8AC3E}">
        <p14:creationId xmlns:p14="http://schemas.microsoft.com/office/powerpoint/2010/main" val="3009206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6A2064-6003-4FB2-8E79-409D5AC853D1}" type="datetimeFigureOut">
              <a:rPr lang="en-IN" smtClean="0"/>
              <a:t>19-02-2022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C8AD5E-D6E1-41F3-ADCB-2A2683F0E74F}"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61228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6A2064-6003-4FB2-8E79-409D5AC853D1}" type="datetimeFigureOut">
              <a:rPr lang="en-IN" smtClean="0"/>
              <a:t>19-02-2022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C8AD5E-D6E1-41F3-ADCB-2A2683F0E74F}" type="slidenum">
              <a:rPr lang="en-IN" smtClean="0"/>
              <a:t>‹#›</a:t>
            </a:fld>
            <a:endParaRPr lang="en-IN"/>
          </a:p>
        </p:txBody>
      </p:sp>
    </p:spTree>
    <p:extLst>
      <p:ext uri="{BB962C8B-B14F-4D97-AF65-F5344CB8AC3E}">
        <p14:creationId xmlns:p14="http://schemas.microsoft.com/office/powerpoint/2010/main" val="3391408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C6A2064-6003-4FB2-8E79-409D5AC853D1}" type="datetimeFigureOut">
              <a:rPr lang="en-IN" smtClean="0"/>
              <a:t>19-02-2022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1C8AD5E-D6E1-41F3-ADCB-2A2683F0E74F}" type="slidenum">
              <a:rPr lang="en-IN" smtClean="0"/>
              <a:t>‹#›</a:t>
            </a:fld>
            <a:endParaRPr lang="en-IN"/>
          </a:p>
        </p:txBody>
      </p:sp>
    </p:spTree>
    <p:extLst>
      <p:ext uri="{BB962C8B-B14F-4D97-AF65-F5344CB8AC3E}">
        <p14:creationId xmlns:p14="http://schemas.microsoft.com/office/powerpoint/2010/main" val="1120534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C6A2064-6003-4FB2-8E79-409D5AC853D1}" type="datetimeFigureOut">
              <a:rPr lang="en-IN" smtClean="0"/>
              <a:t>19-02-2022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1C8AD5E-D6E1-41F3-ADCB-2A2683F0E74F}" type="slidenum">
              <a:rPr lang="en-IN" smtClean="0"/>
              <a:t>‹#›</a:t>
            </a:fld>
            <a:endParaRPr lang="en-IN"/>
          </a:p>
        </p:txBody>
      </p:sp>
    </p:spTree>
    <p:extLst>
      <p:ext uri="{BB962C8B-B14F-4D97-AF65-F5344CB8AC3E}">
        <p14:creationId xmlns:p14="http://schemas.microsoft.com/office/powerpoint/2010/main" val="3854142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6A2064-6003-4FB2-8E79-409D5AC853D1}" type="datetimeFigureOut">
              <a:rPr lang="en-IN" smtClean="0"/>
              <a:t>19-02-2022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C8AD5E-D6E1-41F3-ADCB-2A2683F0E74F}" type="slidenum">
              <a:rPr lang="en-IN" smtClean="0"/>
              <a:t>‹#›</a:t>
            </a:fld>
            <a:endParaRPr lang="en-IN"/>
          </a:p>
        </p:txBody>
      </p:sp>
    </p:spTree>
    <p:extLst>
      <p:ext uri="{BB962C8B-B14F-4D97-AF65-F5344CB8AC3E}">
        <p14:creationId xmlns:p14="http://schemas.microsoft.com/office/powerpoint/2010/main" val="16745900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6A2064-6003-4FB2-8E79-409D5AC853D1}" type="datetimeFigureOut">
              <a:rPr lang="en-IN" smtClean="0"/>
              <a:t>19-02-2022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C8AD5E-D6E1-41F3-ADCB-2A2683F0E74F}" type="slidenum">
              <a:rPr lang="en-IN" smtClean="0"/>
              <a:t>‹#›</a:t>
            </a:fld>
            <a:endParaRPr lang="en-IN"/>
          </a:p>
        </p:txBody>
      </p:sp>
    </p:spTree>
    <p:extLst>
      <p:ext uri="{BB962C8B-B14F-4D97-AF65-F5344CB8AC3E}">
        <p14:creationId xmlns:p14="http://schemas.microsoft.com/office/powerpoint/2010/main" val="3293840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6A2064-6003-4FB2-8E79-409D5AC853D1}" type="datetimeFigureOut">
              <a:rPr lang="en-IN" smtClean="0"/>
              <a:t>19-02-2022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C8AD5E-D6E1-41F3-ADCB-2A2683F0E74F}" type="slidenum">
              <a:rPr lang="en-IN" smtClean="0"/>
              <a:t>‹#›</a:t>
            </a:fld>
            <a:endParaRPr lang="en-IN"/>
          </a:p>
        </p:txBody>
      </p:sp>
    </p:spTree>
    <p:extLst>
      <p:ext uri="{BB962C8B-B14F-4D97-AF65-F5344CB8AC3E}">
        <p14:creationId xmlns:p14="http://schemas.microsoft.com/office/powerpoint/2010/main" val="1781803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6A2064-6003-4FB2-8E79-409D5AC853D1}" type="datetimeFigureOut">
              <a:rPr lang="en-IN" smtClean="0"/>
              <a:t>19-02-2022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C8AD5E-D6E1-41F3-ADCB-2A2683F0E74F}" type="slidenum">
              <a:rPr lang="en-IN" smtClean="0"/>
              <a:t>‹#›</a:t>
            </a:fld>
            <a:endParaRPr lang="en-IN"/>
          </a:p>
        </p:txBody>
      </p:sp>
    </p:spTree>
    <p:extLst>
      <p:ext uri="{BB962C8B-B14F-4D97-AF65-F5344CB8AC3E}">
        <p14:creationId xmlns:p14="http://schemas.microsoft.com/office/powerpoint/2010/main" val="3503491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6A2064-6003-4FB2-8E79-409D5AC853D1}" type="datetimeFigureOut">
              <a:rPr lang="en-IN" smtClean="0"/>
              <a:t>19-02-2022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C8AD5E-D6E1-41F3-ADCB-2A2683F0E74F}" type="slidenum">
              <a:rPr lang="en-IN" smtClean="0"/>
              <a:t>‹#›</a:t>
            </a:fld>
            <a:endParaRPr lang="en-IN"/>
          </a:p>
        </p:txBody>
      </p:sp>
    </p:spTree>
    <p:extLst>
      <p:ext uri="{BB962C8B-B14F-4D97-AF65-F5344CB8AC3E}">
        <p14:creationId xmlns:p14="http://schemas.microsoft.com/office/powerpoint/2010/main" val="3842490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6A2064-6003-4FB2-8E79-409D5AC853D1}" type="datetimeFigureOut">
              <a:rPr lang="en-IN" smtClean="0"/>
              <a:t>19-02-2022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1C8AD5E-D6E1-41F3-ADCB-2A2683F0E74F}" type="slidenum">
              <a:rPr lang="en-IN" smtClean="0"/>
              <a:t>‹#›</a:t>
            </a:fld>
            <a:endParaRPr lang="en-IN"/>
          </a:p>
        </p:txBody>
      </p:sp>
    </p:spTree>
    <p:extLst>
      <p:ext uri="{BB962C8B-B14F-4D97-AF65-F5344CB8AC3E}">
        <p14:creationId xmlns:p14="http://schemas.microsoft.com/office/powerpoint/2010/main" val="4171168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6A2064-6003-4FB2-8E79-409D5AC853D1}" type="datetimeFigureOut">
              <a:rPr lang="en-IN" smtClean="0"/>
              <a:t>19-02-2022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1C8AD5E-D6E1-41F3-ADCB-2A2683F0E74F}" type="slidenum">
              <a:rPr lang="en-IN" smtClean="0"/>
              <a:t>‹#›</a:t>
            </a:fld>
            <a:endParaRPr lang="en-IN"/>
          </a:p>
        </p:txBody>
      </p:sp>
    </p:spTree>
    <p:extLst>
      <p:ext uri="{BB962C8B-B14F-4D97-AF65-F5344CB8AC3E}">
        <p14:creationId xmlns:p14="http://schemas.microsoft.com/office/powerpoint/2010/main" val="168633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6A2064-6003-4FB2-8E79-409D5AC853D1}" type="datetimeFigureOut">
              <a:rPr lang="en-IN" smtClean="0"/>
              <a:t>19-02-2022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1C8AD5E-D6E1-41F3-ADCB-2A2683F0E74F}" type="slidenum">
              <a:rPr lang="en-IN" smtClean="0"/>
              <a:t>‹#›</a:t>
            </a:fld>
            <a:endParaRPr lang="en-IN"/>
          </a:p>
        </p:txBody>
      </p:sp>
    </p:spTree>
    <p:extLst>
      <p:ext uri="{BB962C8B-B14F-4D97-AF65-F5344CB8AC3E}">
        <p14:creationId xmlns:p14="http://schemas.microsoft.com/office/powerpoint/2010/main" val="3388688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6A2064-6003-4FB2-8E79-409D5AC853D1}" type="datetimeFigureOut">
              <a:rPr lang="en-IN" smtClean="0"/>
              <a:t>19-02-2022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C8AD5E-D6E1-41F3-ADCB-2A2683F0E74F}" type="slidenum">
              <a:rPr lang="en-IN" smtClean="0"/>
              <a:t>‹#›</a:t>
            </a:fld>
            <a:endParaRPr lang="en-IN"/>
          </a:p>
        </p:txBody>
      </p:sp>
    </p:spTree>
    <p:extLst>
      <p:ext uri="{BB962C8B-B14F-4D97-AF65-F5344CB8AC3E}">
        <p14:creationId xmlns:p14="http://schemas.microsoft.com/office/powerpoint/2010/main" val="2946749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6A2064-6003-4FB2-8E79-409D5AC853D1}" type="datetimeFigureOut">
              <a:rPr lang="en-IN" smtClean="0"/>
              <a:t>19-02-2022</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C8AD5E-D6E1-41F3-ADCB-2A2683F0E74F}" type="slidenum">
              <a:rPr lang="en-IN" smtClean="0"/>
              <a:t>‹#›</a:t>
            </a:fld>
            <a:endParaRPr lang="en-IN"/>
          </a:p>
        </p:txBody>
      </p:sp>
    </p:spTree>
    <p:extLst>
      <p:ext uri="{BB962C8B-B14F-4D97-AF65-F5344CB8AC3E}">
        <p14:creationId xmlns:p14="http://schemas.microsoft.com/office/powerpoint/2010/main" val="1556386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C6A2064-6003-4FB2-8E79-409D5AC853D1}" type="datetimeFigureOut">
              <a:rPr lang="en-IN" smtClean="0"/>
              <a:t>19-02-2022</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1C8AD5E-D6E1-41F3-ADCB-2A2683F0E74F}" type="slidenum">
              <a:rPr lang="en-IN" smtClean="0"/>
              <a:t>‹#›</a:t>
            </a:fld>
            <a:endParaRPr lang="en-IN"/>
          </a:p>
        </p:txBody>
      </p:sp>
    </p:spTree>
    <p:extLst>
      <p:ext uri="{BB962C8B-B14F-4D97-AF65-F5344CB8AC3E}">
        <p14:creationId xmlns:p14="http://schemas.microsoft.com/office/powerpoint/2010/main" val="3539914479"/>
      </p:ext>
    </p:extLst>
  </p:cSld>
  <p:clrMap bg1="dk1" tx1="lt1" bg2="dk2" tx2="lt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 id="2147484206" r:id="rId13"/>
    <p:sldLayoutId id="2147484207" r:id="rId14"/>
    <p:sldLayoutId id="2147484208" r:id="rId15"/>
    <p:sldLayoutId id="2147484209" r:id="rId16"/>
    <p:sldLayoutId id="2147484210"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7D38B-5548-4706-9928-2339EA3C394D}"/>
              </a:ext>
            </a:extLst>
          </p:cNvPr>
          <p:cNvSpPr>
            <a:spLocks noGrp="1"/>
          </p:cNvSpPr>
          <p:nvPr>
            <p:ph type="ctrTitle"/>
          </p:nvPr>
        </p:nvSpPr>
        <p:spPr>
          <a:xfrm>
            <a:off x="0" y="933450"/>
            <a:ext cx="12725400" cy="1390650"/>
          </a:xfrm>
        </p:spPr>
        <p:txBody>
          <a:bodyPr>
            <a:normAutofit/>
          </a:bodyPr>
          <a:lstStyle/>
          <a:p>
            <a:pPr algn="l"/>
            <a:r>
              <a:rPr lang="en-US" sz="4400" dirty="0">
                <a:solidFill>
                  <a:srgbClr val="FFFF00"/>
                </a:solidFill>
              </a:rPr>
              <a:t>Ai based Chat bot for providing health related information</a:t>
            </a:r>
            <a:endParaRPr lang="en-IN" sz="4400" dirty="0">
              <a:solidFill>
                <a:srgbClr val="FFFF00"/>
              </a:solidFill>
            </a:endParaRPr>
          </a:p>
        </p:txBody>
      </p:sp>
      <p:sp>
        <p:nvSpPr>
          <p:cNvPr id="3" name="Subtitle 2">
            <a:extLst>
              <a:ext uri="{FF2B5EF4-FFF2-40B4-BE49-F238E27FC236}">
                <a16:creationId xmlns:a16="http://schemas.microsoft.com/office/drawing/2014/main" id="{233758FF-0A57-43A2-BA8B-C619A3E753E7}"/>
              </a:ext>
            </a:extLst>
          </p:cNvPr>
          <p:cNvSpPr>
            <a:spLocks noGrp="1"/>
          </p:cNvSpPr>
          <p:nvPr>
            <p:ph type="subTitle" idx="1"/>
          </p:nvPr>
        </p:nvSpPr>
        <p:spPr>
          <a:xfrm>
            <a:off x="528469" y="3534568"/>
            <a:ext cx="11663531" cy="4094957"/>
          </a:xfrm>
        </p:spPr>
        <p:txBody>
          <a:bodyPr>
            <a:normAutofit/>
          </a:bodyPr>
          <a:lstStyle/>
          <a:p>
            <a:pPr algn="l"/>
            <a:r>
              <a:rPr lang="en-US" dirty="0"/>
              <a:t>TEAM MEMBERS</a:t>
            </a:r>
          </a:p>
          <a:p>
            <a:pPr algn="l"/>
            <a:r>
              <a:rPr lang="en-US" dirty="0"/>
              <a:t>AKULA KARTHIKEYA(2010030442)</a:t>
            </a:r>
          </a:p>
          <a:p>
            <a:pPr algn="l"/>
            <a:r>
              <a:rPr lang="en-US" dirty="0"/>
              <a:t>MUNJALA GANESH(2010030420)</a:t>
            </a:r>
          </a:p>
          <a:p>
            <a:pPr algn="l"/>
            <a:endParaRPr lang="en-US" dirty="0"/>
          </a:p>
          <a:p>
            <a:pPr algn="l">
              <a:lnSpc>
                <a:spcPct val="100000"/>
              </a:lnSpc>
            </a:pPr>
            <a:r>
              <a:rPr lang="en-US" dirty="0"/>
              <a:t>                                      Guide: </a:t>
            </a:r>
          </a:p>
          <a:p>
            <a:pPr algn="l">
              <a:lnSpc>
                <a:spcPct val="100000"/>
              </a:lnSpc>
            </a:pPr>
            <a:r>
              <a:rPr lang="en-US" dirty="0"/>
              <a:t>                                     Dr. Ramarao                                                                                                             </a:t>
            </a:r>
          </a:p>
          <a:p>
            <a:pPr algn="l"/>
            <a:r>
              <a:rPr lang="en-US" dirty="0"/>
              <a:t>                                                                       </a:t>
            </a:r>
          </a:p>
          <a:p>
            <a:pPr algn="l"/>
            <a:endParaRPr lang="en-IN" dirty="0"/>
          </a:p>
        </p:txBody>
      </p:sp>
      <p:pic>
        <p:nvPicPr>
          <p:cNvPr id="5" name="Picture 4">
            <a:extLst>
              <a:ext uri="{FF2B5EF4-FFF2-40B4-BE49-F238E27FC236}">
                <a16:creationId xmlns:a16="http://schemas.microsoft.com/office/drawing/2014/main" id="{16599190-6604-4197-BB67-7BB1A7F56143}"/>
              </a:ext>
            </a:extLst>
          </p:cNvPr>
          <p:cNvPicPr>
            <a:picLocks noChangeAspect="1"/>
          </p:cNvPicPr>
          <p:nvPr/>
        </p:nvPicPr>
        <p:blipFill>
          <a:blip r:embed="rId2"/>
          <a:stretch>
            <a:fillRect/>
          </a:stretch>
        </p:blipFill>
        <p:spPr>
          <a:xfrm>
            <a:off x="5772150" y="2501438"/>
            <a:ext cx="6210300" cy="4166062"/>
          </a:xfrm>
          <a:prstGeom prst="rect">
            <a:avLst/>
          </a:prstGeom>
        </p:spPr>
      </p:pic>
    </p:spTree>
    <p:extLst>
      <p:ext uri="{BB962C8B-B14F-4D97-AF65-F5344CB8AC3E}">
        <p14:creationId xmlns:p14="http://schemas.microsoft.com/office/powerpoint/2010/main" val="2606434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13F3-9CEE-4C5A-AA8A-A53D5580B4FD}"/>
              </a:ext>
            </a:extLst>
          </p:cNvPr>
          <p:cNvSpPr>
            <a:spLocks noGrp="1"/>
          </p:cNvSpPr>
          <p:nvPr>
            <p:ph type="title"/>
          </p:nvPr>
        </p:nvSpPr>
        <p:spPr>
          <a:xfrm>
            <a:off x="0" y="100013"/>
            <a:ext cx="9733512" cy="676274"/>
          </a:xfrm>
        </p:spPr>
        <p:txBody>
          <a:bodyPr/>
          <a:lstStyle/>
          <a:p>
            <a:r>
              <a:rPr lang="en-IN" dirty="0"/>
              <a:t>how to implement</a:t>
            </a:r>
          </a:p>
        </p:txBody>
      </p:sp>
      <p:sp>
        <p:nvSpPr>
          <p:cNvPr id="3" name="Text Placeholder 2">
            <a:extLst>
              <a:ext uri="{FF2B5EF4-FFF2-40B4-BE49-F238E27FC236}">
                <a16:creationId xmlns:a16="http://schemas.microsoft.com/office/drawing/2014/main" id="{B33778CE-D3AB-4ED2-A0EE-D6B2FFD3D3F6}"/>
              </a:ext>
            </a:extLst>
          </p:cNvPr>
          <p:cNvSpPr>
            <a:spLocks noGrp="1"/>
          </p:cNvSpPr>
          <p:nvPr>
            <p:ph type="body" idx="1"/>
          </p:nvPr>
        </p:nvSpPr>
        <p:spPr>
          <a:xfrm>
            <a:off x="810144" y="981075"/>
            <a:ext cx="5695431" cy="5591175"/>
          </a:xfrm>
        </p:spPr>
        <p:txBody>
          <a:bodyPr>
            <a:normAutofit/>
          </a:bodyPr>
          <a:lstStyle/>
          <a:p>
            <a:pPr marL="342900" indent="-342900" algn="l">
              <a:buFont typeface="Wingdings" panose="05000000000000000000" pitchFamily="2" charset="2"/>
              <a:buChar char="§"/>
            </a:pPr>
            <a:r>
              <a:rPr lang="en-US" dirty="0"/>
              <a:t>Chatbots are programs that work on Machine Learning (ML) as well as Artificial Intelligence (AI)Natural Language Processing</a:t>
            </a:r>
          </a:p>
          <a:p>
            <a:pPr marL="342900" indent="-342900" algn="l">
              <a:buFont typeface="Wingdings" panose="05000000000000000000" pitchFamily="2" charset="2"/>
              <a:buChar char="§"/>
            </a:pPr>
            <a:r>
              <a:rPr lang="en-US" dirty="0"/>
              <a:t> (NLP) techniques such as NLTK packages for Python can be applied to analyses speech, and intelligent responses can be found by designing an engine to provide appropriate human like responses</a:t>
            </a:r>
            <a:r>
              <a:rPr lang="en-IN" dirty="0"/>
              <a:t>.</a:t>
            </a:r>
          </a:p>
          <a:p>
            <a:pPr marL="457200" indent="-457200" algn="l">
              <a:buAutoNum type="arabicParenR"/>
            </a:pPr>
            <a:endParaRPr lang="en-IN" dirty="0"/>
          </a:p>
          <a:p>
            <a:pPr marL="457200" indent="-457200" algn="l">
              <a:buAutoNum type="arabicParenR"/>
            </a:pPr>
            <a:endParaRPr lang="en-IN" dirty="0"/>
          </a:p>
        </p:txBody>
      </p:sp>
      <p:pic>
        <p:nvPicPr>
          <p:cNvPr id="5" name="Picture 4">
            <a:extLst>
              <a:ext uri="{FF2B5EF4-FFF2-40B4-BE49-F238E27FC236}">
                <a16:creationId xmlns:a16="http://schemas.microsoft.com/office/drawing/2014/main" id="{1D9D3A52-7ECF-4A8F-A7A9-A11C85A5CD27}"/>
              </a:ext>
            </a:extLst>
          </p:cNvPr>
          <p:cNvPicPr>
            <a:picLocks noChangeAspect="1"/>
          </p:cNvPicPr>
          <p:nvPr/>
        </p:nvPicPr>
        <p:blipFill>
          <a:blip r:embed="rId2"/>
          <a:stretch>
            <a:fillRect/>
          </a:stretch>
        </p:blipFill>
        <p:spPr>
          <a:xfrm>
            <a:off x="6686550" y="1676399"/>
            <a:ext cx="5210175" cy="4943475"/>
          </a:xfrm>
          <a:prstGeom prst="rect">
            <a:avLst/>
          </a:prstGeom>
        </p:spPr>
      </p:pic>
    </p:spTree>
    <p:extLst>
      <p:ext uri="{BB962C8B-B14F-4D97-AF65-F5344CB8AC3E}">
        <p14:creationId xmlns:p14="http://schemas.microsoft.com/office/powerpoint/2010/main" val="3635873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3EAA6-238E-4CDD-B941-2D8555043385}"/>
              </a:ext>
            </a:extLst>
          </p:cNvPr>
          <p:cNvSpPr>
            <a:spLocks noGrp="1"/>
          </p:cNvSpPr>
          <p:nvPr>
            <p:ph type="title"/>
          </p:nvPr>
        </p:nvSpPr>
        <p:spPr>
          <a:xfrm>
            <a:off x="1229244" y="657227"/>
            <a:ext cx="9733512" cy="962024"/>
          </a:xfrm>
        </p:spPr>
        <p:txBody>
          <a:bodyPr/>
          <a:lstStyle/>
          <a:p>
            <a:pPr algn="l"/>
            <a:r>
              <a:rPr lang="en-US" dirty="0"/>
              <a:t>How chatbot works</a:t>
            </a:r>
            <a:endParaRPr lang="en-IN" dirty="0"/>
          </a:p>
        </p:txBody>
      </p:sp>
      <p:sp>
        <p:nvSpPr>
          <p:cNvPr id="3" name="Text Placeholder 2">
            <a:extLst>
              <a:ext uri="{FF2B5EF4-FFF2-40B4-BE49-F238E27FC236}">
                <a16:creationId xmlns:a16="http://schemas.microsoft.com/office/drawing/2014/main" id="{E681264B-3C0C-4E9F-8E75-8B48A133F124}"/>
              </a:ext>
            </a:extLst>
          </p:cNvPr>
          <p:cNvSpPr>
            <a:spLocks noGrp="1"/>
          </p:cNvSpPr>
          <p:nvPr>
            <p:ph type="body" idx="1"/>
          </p:nvPr>
        </p:nvSpPr>
        <p:spPr>
          <a:xfrm>
            <a:off x="1229244" y="1809750"/>
            <a:ext cx="9733512" cy="4562475"/>
          </a:xfrm>
        </p:spPr>
        <p:txBody>
          <a:bodyPr/>
          <a:lstStyle/>
          <a:p>
            <a:pPr algn="l"/>
            <a:r>
              <a:rPr lang="en-US" dirty="0"/>
              <a:t>Steps:</a:t>
            </a:r>
          </a:p>
          <a:p>
            <a:pPr marL="342900" indent="-342900" algn="l">
              <a:buFont typeface="Wingdings" panose="05000000000000000000" pitchFamily="2" charset="2"/>
              <a:buChar char="Ø"/>
            </a:pPr>
            <a:r>
              <a:rPr lang="en-IN" dirty="0"/>
              <a:t>Import corpus(Giving Data)</a:t>
            </a:r>
          </a:p>
          <a:p>
            <a:pPr marL="342900" indent="-342900" algn="l">
              <a:buFont typeface="Wingdings" panose="05000000000000000000" pitchFamily="2" charset="2"/>
              <a:buChar char="Ø"/>
            </a:pPr>
            <a:r>
              <a:rPr lang="en-IN" dirty="0" err="1"/>
              <a:t>Preprocess</a:t>
            </a:r>
            <a:r>
              <a:rPr lang="en-IN" dirty="0"/>
              <a:t> the data</a:t>
            </a:r>
          </a:p>
          <a:p>
            <a:pPr marL="342900" indent="-342900" algn="l">
              <a:buFont typeface="Wingdings" panose="05000000000000000000" pitchFamily="2" charset="2"/>
              <a:buChar char="Ø"/>
            </a:pPr>
            <a:r>
              <a:rPr lang="en-IN" dirty="0"/>
              <a:t>Tokenization                       </a:t>
            </a:r>
          </a:p>
          <a:p>
            <a:pPr marL="342900" indent="-342900" algn="l">
              <a:buFont typeface="Wingdings" panose="05000000000000000000" pitchFamily="2" charset="2"/>
              <a:buChar char="Ø"/>
            </a:pPr>
            <a:r>
              <a:rPr lang="en-IN" dirty="0"/>
              <a:t>Stemming</a:t>
            </a:r>
          </a:p>
          <a:p>
            <a:pPr marL="342900" indent="-342900" algn="l">
              <a:buFont typeface="Wingdings" panose="05000000000000000000" pitchFamily="2" charset="2"/>
              <a:buChar char="Ø"/>
            </a:pPr>
            <a:r>
              <a:rPr lang="en-US" dirty="0"/>
              <a:t>TF-IDF</a:t>
            </a:r>
          </a:p>
          <a:p>
            <a:pPr marL="342900" indent="-342900" algn="l">
              <a:buFont typeface="Wingdings" panose="05000000000000000000" pitchFamily="2" charset="2"/>
              <a:buChar char="Ø"/>
            </a:pPr>
            <a:r>
              <a:rPr lang="en-US" dirty="0"/>
              <a:t>Cosine similarity algorithm</a:t>
            </a:r>
          </a:p>
          <a:p>
            <a:pPr algn="l"/>
            <a:endParaRPr lang="en-IN" dirty="0"/>
          </a:p>
          <a:p>
            <a:pPr marL="342900" indent="-342900" algn="l">
              <a:buFont typeface="Wingdings" panose="05000000000000000000" pitchFamily="2" charset="2"/>
              <a:buChar char="Ø"/>
            </a:pPr>
            <a:endParaRPr lang="en-IN" dirty="0"/>
          </a:p>
        </p:txBody>
      </p:sp>
      <p:pic>
        <p:nvPicPr>
          <p:cNvPr id="5" name="Picture 4">
            <a:extLst>
              <a:ext uri="{FF2B5EF4-FFF2-40B4-BE49-F238E27FC236}">
                <a16:creationId xmlns:a16="http://schemas.microsoft.com/office/drawing/2014/main" id="{15316B70-5EF6-409E-A75C-5544D08ED9C9}"/>
              </a:ext>
            </a:extLst>
          </p:cNvPr>
          <p:cNvPicPr>
            <a:picLocks noChangeAspect="1"/>
          </p:cNvPicPr>
          <p:nvPr/>
        </p:nvPicPr>
        <p:blipFill>
          <a:blip r:embed="rId2"/>
          <a:stretch>
            <a:fillRect/>
          </a:stretch>
        </p:blipFill>
        <p:spPr>
          <a:xfrm>
            <a:off x="7077075" y="1619251"/>
            <a:ext cx="4781550" cy="4562475"/>
          </a:xfrm>
          <a:prstGeom prst="rect">
            <a:avLst/>
          </a:prstGeom>
        </p:spPr>
      </p:pic>
    </p:spTree>
    <p:extLst>
      <p:ext uri="{BB962C8B-B14F-4D97-AF65-F5344CB8AC3E}">
        <p14:creationId xmlns:p14="http://schemas.microsoft.com/office/powerpoint/2010/main" val="3363223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A769D-2800-4643-999E-7B21F2371302}"/>
              </a:ext>
            </a:extLst>
          </p:cNvPr>
          <p:cNvSpPr>
            <a:spLocks noGrp="1"/>
          </p:cNvSpPr>
          <p:nvPr>
            <p:ph type="title"/>
          </p:nvPr>
        </p:nvSpPr>
        <p:spPr>
          <a:xfrm>
            <a:off x="1229244" y="657227"/>
            <a:ext cx="9733512" cy="904874"/>
          </a:xfrm>
        </p:spPr>
        <p:txBody>
          <a:bodyPr/>
          <a:lstStyle/>
          <a:p>
            <a:pPr algn="l"/>
            <a:r>
              <a:rPr lang="en-US" dirty="0"/>
              <a:t>Step1</a:t>
            </a:r>
            <a:endParaRPr lang="en-IN" dirty="0"/>
          </a:p>
        </p:txBody>
      </p:sp>
      <p:sp>
        <p:nvSpPr>
          <p:cNvPr id="3" name="Text Placeholder 2">
            <a:extLst>
              <a:ext uri="{FF2B5EF4-FFF2-40B4-BE49-F238E27FC236}">
                <a16:creationId xmlns:a16="http://schemas.microsoft.com/office/drawing/2014/main" id="{414F1DB4-4938-4057-BCDF-5DA128CE3C29}"/>
              </a:ext>
            </a:extLst>
          </p:cNvPr>
          <p:cNvSpPr>
            <a:spLocks noGrp="1"/>
          </p:cNvSpPr>
          <p:nvPr>
            <p:ph type="body" idx="1"/>
          </p:nvPr>
        </p:nvSpPr>
        <p:spPr>
          <a:xfrm>
            <a:off x="76200" y="1638301"/>
            <a:ext cx="6505056" cy="3168650"/>
          </a:xfrm>
        </p:spPr>
        <p:txBody>
          <a:bodyPr>
            <a:normAutofit fontScale="92500" lnSpcReduction="10000"/>
          </a:bodyPr>
          <a:lstStyle/>
          <a:p>
            <a:pPr algn="l"/>
            <a:r>
              <a:rPr lang="en-US" dirty="0"/>
              <a:t>In this step the user gives the input in the form of chat or audio.</a:t>
            </a:r>
          </a:p>
          <a:p>
            <a:pPr algn="l"/>
            <a:r>
              <a:rPr lang="en-US" dirty="0"/>
              <a:t>The corpus </a:t>
            </a:r>
            <a:r>
              <a:rPr lang="en-US" dirty="0" err="1"/>
              <a:t>analyse</a:t>
            </a:r>
            <a:r>
              <a:rPr lang="en-US" dirty="0"/>
              <a:t> the word related to user input.</a:t>
            </a:r>
          </a:p>
          <a:p>
            <a:pPr algn="l"/>
            <a:r>
              <a:rPr lang="en-US" dirty="0"/>
              <a:t>Corpus: It trains data needed for chatbot.</a:t>
            </a:r>
          </a:p>
          <a:p>
            <a:pPr algn="l"/>
            <a:r>
              <a:rPr lang="en-US" dirty="0"/>
              <a:t>Without these corpus it is not possible for a chatbot to </a:t>
            </a:r>
            <a:r>
              <a:rPr lang="en-US" dirty="0" err="1"/>
              <a:t>analyse</a:t>
            </a:r>
            <a:r>
              <a:rPr lang="en-US" dirty="0"/>
              <a:t> and replies to user symptoms.</a:t>
            </a:r>
          </a:p>
          <a:p>
            <a:pPr algn="l"/>
            <a:endParaRPr lang="en-US" dirty="0"/>
          </a:p>
        </p:txBody>
      </p:sp>
      <p:pic>
        <p:nvPicPr>
          <p:cNvPr id="4" name="Picture 3">
            <a:extLst>
              <a:ext uri="{FF2B5EF4-FFF2-40B4-BE49-F238E27FC236}">
                <a16:creationId xmlns:a16="http://schemas.microsoft.com/office/drawing/2014/main" id="{FA3D9CA0-2F02-4D75-B913-774C42188E39}"/>
              </a:ext>
            </a:extLst>
          </p:cNvPr>
          <p:cNvPicPr>
            <a:picLocks noChangeAspect="1"/>
          </p:cNvPicPr>
          <p:nvPr/>
        </p:nvPicPr>
        <p:blipFill rotWithShape="1">
          <a:blip r:embed="rId2"/>
          <a:srcRect t="19574"/>
          <a:stretch/>
        </p:blipFill>
        <p:spPr>
          <a:xfrm>
            <a:off x="6838950" y="876300"/>
            <a:ext cx="5067300" cy="5581650"/>
          </a:xfrm>
          <a:prstGeom prst="rect">
            <a:avLst/>
          </a:prstGeom>
        </p:spPr>
      </p:pic>
    </p:spTree>
    <p:extLst>
      <p:ext uri="{BB962C8B-B14F-4D97-AF65-F5344CB8AC3E}">
        <p14:creationId xmlns:p14="http://schemas.microsoft.com/office/powerpoint/2010/main" val="1969988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5EFCF-E03E-444A-A9C8-AB9B9CF03ED6}"/>
              </a:ext>
            </a:extLst>
          </p:cNvPr>
          <p:cNvSpPr>
            <a:spLocks noGrp="1"/>
          </p:cNvSpPr>
          <p:nvPr>
            <p:ph type="title"/>
          </p:nvPr>
        </p:nvSpPr>
        <p:spPr>
          <a:xfrm>
            <a:off x="1229244" y="657227"/>
            <a:ext cx="9733512" cy="752474"/>
          </a:xfrm>
        </p:spPr>
        <p:txBody>
          <a:bodyPr/>
          <a:lstStyle/>
          <a:p>
            <a:pPr algn="l"/>
            <a:r>
              <a:rPr lang="en-US" dirty="0"/>
              <a:t>Step2: preprocess the data</a:t>
            </a:r>
            <a:endParaRPr lang="en-IN" dirty="0"/>
          </a:p>
        </p:txBody>
      </p:sp>
      <p:sp>
        <p:nvSpPr>
          <p:cNvPr id="3" name="Text Placeholder 2">
            <a:extLst>
              <a:ext uri="{FF2B5EF4-FFF2-40B4-BE49-F238E27FC236}">
                <a16:creationId xmlns:a16="http://schemas.microsoft.com/office/drawing/2014/main" id="{5236800E-D33E-4BD8-9E11-2ABC18C58209}"/>
              </a:ext>
            </a:extLst>
          </p:cNvPr>
          <p:cNvSpPr>
            <a:spLocks noGrp="1"/>
          </p:cNvSpPr>
          <p:nvPr>
            <p:ph type="body" idx="1"/>
          </p:nvPr>
        </p:nvSpPr>
        <p:spPr>
          <a:xfrm>
            <a:off x="1153044" y="1762126"/>
            <a:ext cx="5304906" cy="3590924"/>
          </a:xfrm>
        </p:spPr>
        <p:txBody>
          <a:bodyPr/>
          <a:lstStyle/>
          <a:p>
            <a:pPr algn="l"/>
            <a:r>
              <a:rPr lang="en-US" dirty="0"/>
              <a:t>Here we convert all data input into uppercase or lowercase</a:t>
            </a:r>
            <a:r>
              <a:rPr lang="en-IN" dirty="0"/>
              <a:t> and correct the sentences </a:t>
            </a:r>
            <a:endParaRPr lang="en-US" dirty="0"/>
          </a:p>
        </p:txBody>
      </p:sp>
      <p:pic>
        <p:nvPicPr>
          <p:cNvPr id="4" name="Picture 3">
            <a:extLst>
              <a:ext uri="{FF2B5EF4-FFF2-40B4-BE49-F238E27FC236}">
                <a16:creationId xmlns:a16="http://schemas.microsoft.com/office/drawing/2014/main" id="{12F790DD-536B-48E3-A665-B182B4E30390}"/>
              </a:ext>
            </a:extLst>
          </p:cNvPr>
          <p:cNvPicPr>
            <a:picLocks noChangeAspect="1"/>
          </p:cNvPicPr>
          <p:nvPr/>
        </p:nvPicPr>
        <p:blipFill>
          <a:blip r:embed="rId2"/>
          <a:stretch>
            <a:fillRect/>
          </a:stretch>
        </p:blipFill>
        <p:spPr>
          <a:xfrm>
            <a:off x="4524375" y="2814637"/>
            <a:ext cx="7315200" cy="3533775"/>
          </a:xfrm>
          <a:prstGeom prst="rect">
            <a:avLst/>
          </a:prstGeom>
        </p:spPr>
      </p:pic>
    </p:spTree>
    <p:extLst>
      <p:ext uri="{BB962C8B-B14F-4D97-AF65-F5344CB8AC3E}">
        <p14:creationId xmlns:p14="http://schemas.microsoft.com/office/powerpoint/2010/main" val="2734117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7FD27-5FAA-43D8-9BAB-B878DE816DDA}"/>
              </a:ext>
            </a:extLst>
          </p:cNvPr>
          <p:cNvSpPr>
            <a:spLocks noGrp="1"/>
          </p:cNvSpPr>
          <p:nvPr>
            <p:ph type="title"/>
          </p:nvPr>
        </p:nvSpPr>
        <p:spPr>
          <a:xfrm>
            <a:off x="1229244" y="657227"/>
            <a:ext cx="9733512" cy="1000124"/>
          </a:xfrm>
        </p:spPr>
        <p:txBody>
          <a:bodyPr>
            <a:normAutofit fontScale="90000"/>
          </a:bodyPr>
          <a:lstStyle/>
          <a:p>
            <a:pPr algn="l"/>
            <a:r>
              <a:rPr lang="en-US" dirty="0"/>
              <a:t>Step3: </a:t>
            </a:r>
            <a:r>
              <a:rPr lang="en-IN" dirty="0"/>
              <a:t>Tokenization</a:t>
            </a:r>
            <a:br>
              <a:rPr lang="en-IN" dirty="0"/>
            </a:br>
            <a:endParaRPr lang="en-IN" dirty="0"/>
          </a:p>
        </p:txBody>
      </p:sp>
      <p:pic>
        <p:nvPicPr>
          <p:cNvPr id="4" name="Picture 3">
            <a:extLst>
              <a:ext uri="{FF2B5EF4-FFF2-40B4-BE49-F238E27FC236}">
                <a16:creationId xmlns:a16="http://schemas.microsoft.com/office/drawing/2014/main" id="{E80D3C63-3B1D-4BF2-98D6-0933703B141B}"/>
              </a:ext>
            </a:extLst>
          </p:cNvPr>
          <p:cNvPicPr>
            <a:picLocks noChangeAspect="1"/>
          </p:cNvPicPr>
          <p:nvPr/>
        </p:nvPicPr>
        <p:blipFill>
          <a:blip r:embed="rId2"/>
          <a:stretch>
            <a:fillRect/>
          </a:stretch>
        </p:blipFill>
        <p:spPr>
          <a:xfrm>
            <a:off x="6829425" y="1491227"/>
            <a:ext cx="5010150" cy="4847096"/>
          </a:xfrm>
          <a:prstGeom prst="rect">
            <a:avLst/>
          </a:prstGeom>
        </p:spPr>
      </p:pic>
      <p:pic>
        <p:nvPicPr>
          <p:cNvPr id="5" name="Picture 4">
            <a:extLst>
              <a:ext uri="{FF2B5EF4-FFF2-40B4-BE49-F238E27FC236}">
                <a16:creationId xmlns:a16="http://schemas.microsoft.com/office/drawing/2014/main" id="{8F3A1954-1A8F-4853-9E87-20F328FABFC3}"/>
              </a:ext>
            </a:extLst>
          </p:cNvPr>
          <p:cNvPicPr>
            <a:picLocks noChangeAspect="1"/>
          </p:cNvPicPr>
          <p:nvPr/>
        </p:nvPicPr>
        <p:blipFill>
          <a:blip r:embed="rId3"/>
          <a:stretch>
            <a:fillRect/>
          </a:stretch>
        </p:blipFill>
        <p:spPr>
          <a:xfrm>
            <a:off x="1400175" y="4114798"/>
            <a:ext cx="3505200" cy="1543050"/>
          </a:xfrm>
          <a:prstGeom prst="rect">
            <a:avLst/>
          </a:prstGeom>
        </p:spPr>
      </p:pic>
      <p:sp>
        <p:nvSpPr>
          <p:cNvPr id="3" name="Text Placeholder 2">
            <a:extLst>
              <a:ext uri="{FF2B5EF4-FFF2-40B4-BE49-F238E27FC236}">
                <a16:creationId xmlns:a16="http://schemas.microsoft.com/office/drawing/2014/main" id="{CB8E78DD-2DDC-49AF-B65C-E1EF8F9624BD}"/>
              </a:ext>
            </a:extLst>
          </p:cNvPr>
          <p:cNvSpPr>
            <a:spLocks noGrp="1"/>
          </p:cNvSpPr>
          <p:nvPr>
            <p:ph type="body" idx="1"/>
          </p:nvPr>
        </p:nvSpPr>
        <p:spPr>
          <a:xfrm>
            <a:off x="1229244" y="1657352"/>
            <a:ext cx="5190606" cy="3444874"/>
          </a:xfrm>
        </p:spPr>
        <p:txBody>
          <a:bodyPr/>
          <a:lstStyle/>
          <a:p>
            <a:pPr algn="l"/>
            <a:r>
              <a:rPr lang="en-US" b="0" i="0" dirty="0">
                <a:solidFill>
                  <a:schemeClr val="tx1"/>
                </a:solidFill>
                <a:effectLst/>
              </a:rPr>
              <a:t>The NLP divides a string of words into pieces or tokens. These tokens are linguistically symbolic or are differently helpful for the application.</a:t>
            </a:r>
            <a:endParaRPr lang="en-IN" dirty="0">
              <a:solidFill>
                <a:schemeClr val="tx1"/>
              </a:solidFill>
            </a:endParaRPr>
          </a:p>
        </p:txBody>
      </p:sp>
    </p:spTree>
    <p:extLst>
      <p:ext uri="{BB962C8B-B14F-4D97-AF65-F5344CB8AC3E}">
        <p14:creationId xmlns:p14="http://schemas.microsoft.com/office/powerpoint/2010/main" val="13392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3781-777B-40EC-A865-43504842FC40}"/>
              </a:ext>
            </a:extLst>
          </p:cNvPr>
          <p:cNvSpPr>
            <a:spLocks noGrp="1"/>
          </p:cNvSpPr>
          <p:nvPr>
            <p:ph type="title"/>
          </p:nvPr>
        </p:nvSpPr>
        <p:spPr>
          <a:xfrm>
            <a:off x="1229244" y="657227"/>
            <a:ext cx="9733512" cy="828674"/>
          </a:xfrm>
        </p:spPr>
        <p:txBody>
          <a:bodyPr/>
          <a:lstStyle/>
          <a:p>
            <a:pPr algn="l"/>
            <a:r>
              <a:rPr lang="en-US" dirty="0"/>
              <a:t>Step4: stemming</a:t>
            </a:r>
            <a:endParaRPr lang="en-IN" dirty="0"/>
          </a:p>
        </p:txBody>
      </p:sp>
      <p:sp>
        <p:nvSpPr>
          <p:cNvPr id="3" name="Text Placeholder 2">
            <a:extLst>
              <a:ext uri="{FF2B5EF4-FFF2-40B4-BE49-F238E27FC236}">
                <a16:creationId xmlns:a16="http://schemas.microsoft.com/office/drawing/2014/main" id="{B813D5E0-EE29-4E39-A92F-29E9C8A3BA65}"/>
              </a:ext>
            </a:extLst>
          </p:cNvPr>
          <p:cNvSpPr>
            <a:spLocks noGrp="1"/>
          </p:cNvSpPr>
          <p:nvPr>
            <p:ph type="body" idx="1"/>
          </p:nvPr>
        </p:nvSpPr>
        <p:spPr>
          <a:xfrm>
            <a:off x="1229244" y="1562100"/>
            <a:ext cx="4304781" cy="4200525"/>
          </a:xfrm>
        </p:spPr>
        <p:txBody>
          <a:bodyPr>
            <a:normAutofit fontScale="92500" lnSpcReduction="20000"/>
          </a:bodyPr>
          <a:lstStyle/>
          <a:p>
            <a:pPr marL="342900" indent="-342900" algn="l">
              <a:buFont typeface="Wingdings" panose="05000000000000000000" pitchFamily="2" charset="2"/>
              <a:buChar char="v"/>
            </a:pPr>
            <a:r>
              <a:rPr lang="en-US" b="0" i="0" dirty="0">
                <a:solidFill>
                  <a:schemeClr val="tx1"/>
                </a:solidFill>
                <a:effectLst/>
                <a:latin typeface="charter"/>
              </a:rPr>
              <a:t>Stemming is basically removing the suffix from a word and reduce it to its root word.</a:t>
            </a:r>
          </a:p>
          <a:p>
            <a:pPr marL="342900" indent="-342900" algn="l">
              <a:buFont typeface="Wingdings" panose="05000000000000000000" pitchFamily="2" charset="2"/>
              <a:buChar char="v"/>
            </a:pPr>
            <a:r>
              <a:rPr lang="en-US" b="0" i="0" dirty="0">
                <a:solidFill>
                  <a:schemeClr val="tx1"/>
                </a:solidFill>
                <a:effectLst/>
                <a:latin typeface="charter"/>
              </a:rPr>
              <a:t>For example: “</a:t>
            </a:r>
            <a:r>
              <a:rPr lang="en-US" b="1" i="0" dirty="0">
                <a:solidFill>
                  <a:schemeClr val="tx1"/>
                </a:solidFill>
                <a:effectLst/>
                <a:latin typeface="charter"/>
              </a:rPr>
              <a:t>Flying</a:t>
            </a:r>
            <a:r>
              <a:rPr lang="en-US" b="0" i="0" dirty="0">
                <a:solidFill>
                  <a:schemeClr val="tx1"/>
                </a:solidFill>
                <a:effectLst/>
                <a:latin typeface="charter"/>
              </a:rPr>
              <a:t>” is a word and its suffix is “</a:t>
            </a:r>
            <a:r>
              <a:rPr lang="en-US" b="1" i="0" dirty="0" err="1">
                <a:solidFill>
                  <a:schemeClr val="tx1"/>
                </a:solidFill>
                <a:effectLst/>
                <a:latin typeface="charter"/>
              </a:rPr>
              <a:t>ing</a:t>
            </a:r>
            <a:r>
              <a:rPr lang="en-US" b="0" i="0" dirty="0">
                <a:solidFill>
                  <a:schemeClr val="tx1"/>
                </a:solidFill>
                <a:effectLst/>
                <a:latin typeface="charter"/>
              </a:rPr>
              <a:t>”, if we remove “</a:t>
            </a:r>
            <a:r>
              <a:rPr lang="en-US" b="1" i="0" dirty="0" err="1">
                <a:solidFill>
                  <a:schemeClr val="tx1"/>
                </a:solidFill>
                <a:effectLst/>
                <a:latin typeface="charter"/>
              </a:rPr>
              <a:t>ing</a:t>
            </a:r>
            <a:r>
              <a:rPr lang="en-US" b="0" i="0" dirty="0">
                <a:solidFill>
                  <a:schemeClr val="tx1"/>
                </a:solidFill>
                <a:effectLst/>
                <a:latin typeface="charter"/>
              </a:rPr>
              <a:t>” from “</a:t>
            </a:r>
            <a:r>
              <a:rPr lang="en-US" b="1" i="0" dirty="0">
                <a:solidFill>
                  <a:schemeClr val="tx1"/>
                </a:solidFill>
                <a:effectLst/>
                <a:latin typeface="charter"/>
              </a:rPr>
              <a:t>Flying</a:t>
            </a:r>
            <a:r>
              <a:rPr lang="en-US" b="0" i="0" dirty="0">
                <a:solidFill>
                  <a:schemeClr val="tx1"/>
                </a:solidFill>
                <a:effectLst/>
                <a:latin typeface="charter"/>
              </a:rPr>
              <a:t>” then we will get base word or root word which is “</a:t>
            </a:r>
            <a:r>
              <a:rPr lang="en-US" b="1" i="0" dirty="0">
                <a:solidFill>
                  <a:schemeClr val="tx1"/>
                </a:solidFill>
                <a:effectLst/>
                <a:latin typeface="charter"/>
              </a:rPr>
              <a:t>Fly</a:t>
            </a:r>
            <a:r>
              <a:rPr lang="en-US" b="0" i="0" dirty="0">
                <a:solidFill>
                  <a:schemeClr val="tx1"/>
                </a:solidFill>
                <a:effectLst/>
                <a:latin typeface="charter"/>
              </a:rPr>
              <a:t>”.</a:t>
            </a:r>
          </a:p>
          <a:p>
            <a:pPr marL="342900" indent="-342900" algn="l">
              <a:buFont typeface="Wingdings" panose="05000000000000000000" pitchFamily="2" charset="2"/>
              <a:buChar char="v"/>
            </a:pPr>
            <a:r>
              <a:rPr lang="en-US" b="0" i="0" dirty="0">
                <a:solidFill>
                  <a:schemeClr val="tx1"/>
                </a:solidFill>
                <a:effectLst/>
                <a:latin typeface="charter"/>
              </a:rPr>
              <a:t>We uses these suffix to create a new word from original stem word.</a:t>
            </a:r>
          </a:p>
          <a:p>
            <a:endParaRPr lang="en-IN" dirty="0"/>
          </a:p>
        </p:txBody>
      </p:sp>
      <p:pic>
        <p:nvPicPr>
          <p:cNvPr id="5" name="Picture 4">
            <a:extLst>
              <a:ext uri="{FF2B5EF4-FFF2-40B4-BE49-F238E27FC236}">
                <a16:creationId xmlns:a16="http://schemas.microsoft.com/office/drawing/2014/main" id="{FE728FE9-E7A6-49E0-BE6D-554807E7CF2E}"/>
              </a:ext>
            </a:extLst>
          </p:cNvPr>
          <p:cNvPicPr>
            <a:picLocks noChangeAspect="1"/>
          </p:cNvPicPr>
          <p:nvPr/>
        </p:nvPicPr>
        <p:blipFill>
          <a:blip r:embed="rId2"/>
          <a:stretch>
            <a:fillRect/>
          </a:stretch>
        </p:blipFill>
        <p:spPr>
          <a:xfrm>
            <a:off x="5648325" y="1604962"/>
            <a:ext cx="6429376" cy="4114800"/>
          </a:xfrm>
          <a:prstGeom prst="rect">
            <a:avLst/>
          </a:prstGeom>
        </p:spPr>
      </p:pic>
    </p:spTree>
    <p:extLst>
      <p:ext uri="{BB962C8B-B14F-4D97-AF65-F5344CB8AC3E}">
        <p14:creationId xmlns:p14="http://schemas.microsoft.com/office/powerpoint/2010/main" val="3385814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727DE-0FD4-4807-9314-B200255102DF}"/>
              </a:ext>
            </a:extLst>
          </p:cNvPr>
          <p:cNvSpPr>
            <a:spLocks noGrp="1"/>
          </p:cNvSpPr>
          <p:nvPr>
            <p:ph type="title"/>
          </p:nvPr>
        </p:nvSpPr>
        <p:spPr>
          <a:xfrm>
            <a:off x="1229244" y="657227"/>
            <a:ext cx="9733512" cy="619124"/>
          </a:xfrm>
        </p:spPr>
        <p:txBody>
          <a:bodyPr/>
          <a:lstStyle/>
          <a:p>
            <a:r>
              <a:rPr lang="en-US" dirty="0"/>
              <a:t>Algorithms </a:t>
            </a:r>
            <a:endParaRPr lang="en-IN" dirty="0"/>
          </a:p>
        </p:txBody>
      </p:sp>
      <p:sp>
        <p:nvSpPr>
          <p:cNvPr id="3" name="Text Placeholder 2">
            <a:extLst>
              <a:ext uri="{FF2B5EF4-FFF2-40B4-BE49-F238E27FC236}">
                <a16:creationId xmlns:a16="http://schemas.microsoft.com/office/drawing/2014/main" id="{E34CF7E3-B25C-4F13-98BD-9170CA46043F}"/>
              </a:ext>
            </a:extLst>
          </p:cNvPr>
          <p:cNvSpPr>
            <a:spLocks noGrp="1"/>
          </p:cNvSpPr>
          <p:nvPr>
            <p:ph type="body" idx="1"/>
          </p:nvPr>
        </p:nvSpPr>
        <p:spPr>
          <a:xfrm>
            <a:off x="1229244" y="1676400"/>
            <a:ext cx="9733512" cy="3425825"/>
          </a:xfrm>
        </p:spPr>
        <p:txBody>
          <a:bodyPr/>
          <a:lstStyle/>
          <a:p>
            <a:pPr marL="342900" indent="-342900" algn="l">
              <a:buFont typeface="Wingdings" panose="05000000000000000000" pitchFamily="2" charset="2"/>
              <a:buChar char="Ø"/>
            </a:pPr>
            <a:r>
              <a:rPr lang="en-IN" dirty="0"/>
              <a:t>And we use Algorithms like:</a:t>
            </a:r>
          </a:p>
          <a:p>
            <a:pPr marL="342900" indent="-342900" algn="l">
              <a:buFont typeface="Courier New" panose="02070309020205020404" pitchFamily="49" charset="0"/>
              <a:buChar char="o"/>
            </a:pPr>
            <a:r>
              <a:rPr lang="en-US" dirty="0"/>
              <a:t>TF-IDF(Term frequency-inverse data frequency) </a:t>
            </a:r>
          </a:p>
          <a:p>
            <a:pPr marL="342900" indent="-342900" algn="l">
              <a:buFont typeface="Courier New" panose="02070309020205020404" pitchFamily="49" charset="0"/>
              <a:buChar char="o"/>
            </a:pPr>
            <a:r>
              <a:rPr lang="en-US" dirty="0"/>
              <a:t> Cosine similarity algorithm</a:t>
            </a:r>
          </a:p>
          <a:p>
            <a:endParaRPr lang="en-IN" dirty="0"/>
          </a:p>
        </p:txBody>
      </p:sp>
    </p:spTree>
    <p:extLst>
      <p:ext uri="{BB962C8B-B14F-4D97-AF65-F5344CB8AC3E}">
        <p14:creationId xmlns:p14="http://schemas.microsoft.com/office/powerpoint/2010/main" val="691377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795B3-60B8-4C26-863E-A88E5AD656D4}"/>
              </a:ext>
            </a:extLst>
          </p:cNvPr>
          <p:cNvSpPr>
            <a:spLocks noGrp="1"/>
          </p:cNvSpPr>
          <p:nvPr>
            <p:ph type="title"/>
          </p:nvPr>
        </p:nvSpPr>
        <p:spPr>
          <a:xfrm>
            <a:off x="133869" y="328613"/>
            <a:ext cx="9733512" cy="1681163"/>
          </a:xfrm>
        </p:spPr>
        <p:txBody>
          <a:bodyPr/>
          <a:lstStyle/>
          <a:p>
            <a:r>
              <a:rPr lang="en-US" dirty="0"/>
              <a:t>TF-IDF(Term frequency-inverse data frequency) </a:t>
            </a:r>
            <a:br>
              <a:rPr lang="en-US" dirty="0"/>
            </a:br>
            <a:endParaRPr lang="en-IN" dirty="0"/>
          </a:p>
        </p:txBody>
      </p:sp>
      <p:sp>
        <p:nvSpPr>
          <p:cNvPr id="3" name="Text Placeholder 2">
            <a:extLst>
              <a:ext uri="{FF2B5EF4-FFF2-40B4-BE49-F238E27FC236}">
                <a16:creationId xmlns:a16="http://schemas.microsoft.com/office/drawing/2014/main" id="{1106110C-3DA8-42AC-9A89-A9D5ECA71733}"/>
              </a:ext>
            </a:extLst>
          </p:cNvPr>
          <p:cNvSpPr>
            <a:spLocks noGrp="1"/>
          </p:cNvSpPr>
          <p:nvPr>
            <p:ph type="body" idx="1"/>
          </p:nvPr>
        </p:nvSpPr>
        <p:spPr>
          <a:xfrm>
            <a:off x="1229244" y="2009776"/>
            <a:ext cx="4038081" cy="4162424"/>
          </a:xfrm>
        </p:spPr>
        <p:txBody>
          <a:bodyPr>
            <a:normAutofit/>
          </a:bodyPr>
          <a:lstStyle/>
          <a:p>
            <a:pPr algn="l"/>
            <a:r>
              <a:rPr lang="en-US" b="1" i="0" dirty="0">
                <a:solidFill>
                  <a:schemeClr val="tx1"/>
                </a:solidFill>
                <a:effectLst/>
                <a:latin typeface="Roboto Slab"/>
              </a:rPr>
              <a:t>TF-IDF  means Term Frequency-Inverse Document Frequency and it </a:t>
            </a:r>
            <a:r>
              <a:rPr lang="en-US" b="1" dirty="0">
                <a:solidFill>
                  <a:schemeClr val="tx1"/>
                </a:solidFill>
                <a:effectLst/>
                <a:latin typeface="Roboto Slab"/>
              </a:rPr>
              <a:t>is </a:t>
            </a:r>
            <a:r>
              <a:rPr lang="en-US" b="1" i="0" dirty="0">
                <a:solidFill>
                  <a:schemeClr val="tx1"/>
                </a:solidFill>
                <a:effectLst/>
                <a:latin typeface="Roboto Slab"/>
              </a:rPr>
              <a:t>used to convert the text into vectors in our project. This technique is widely used to extract features across various NLP applications. </a:t>
            </a:r>
            <a:endParaRPr lang="en-IN" dirty="0">
              <a:solidFill>
                <a:schemeClr val="tx1"/>
              </a:solidFill>
            </a:endParaRPr>
          </a:p>
        </p:txBody>
      </p:sp>
      <p:pic>
        <p:nvPicPr>
          <p:cNvPr id="7" name="Picture 6">
            <a:extLst>
              <a:ext uri="{FF2B5EF4-FFF2-40B4-BE49-F238E27FC236}">
                <a16:creationId xmlns:a16="http://schemas.microsoft.com/office/drawing/2014/main" id="{A76AA114-B474-42C7-8889-33F58B6689B8}"/>
              </a:ext>
            </a:extLst>
          </p:cNvPr>
          <p:cNvPicPr>
            <a:picLocks noChangeAspect="1"/>
          </p:cNvPicPr>
          <p:nvPr/>
        </p:nvPicPr>
        <p:blipFill>
          <a:blip r:embed="rId2"/>
          <a:stretch>
            <a:fillRect/>
          </a:stretch>
        </p:blipFill>
        <p:spPr>
          <a:xfrm>
            <a:off x="5572124" y="1743074"/>
            <a:ext cx="5657851" cy="3000375"/>
          </a:xfrm>
          <a:prstGeom prst="rect">
            <a:avLst/>
          </a:prstGeom>
        </p:spPr>
      </p:pic>
      <p:pic>
        <p:nvPicPr>
          <p:cNvPr id="9" name="Picture 8">
            <a:extLst>
              <a:ext uri="{FF2B5EF4-FFF2-40B4-BE49-F238E27FC236}">
                <a16:creationId xmlns:a16="http://schemas.microsoft.com/office/drawing/2014/main" id="{AA686F00-B2DA-4B2B-9AB6-388610FFD095}"/>
              </a:ext>
            </a:extLst>
          </p:cNvPr>
          <p:cNvPicPr>
            <a:picLocks noChangeAspect="1"/>
          </p:cNvPicPr>
          <p:nvPr/>
        </p:nvPicPr>
        <p:blipFill>
          <a:blip r:embed="rId3"/>
          <a:stretch>
            <a:fillRect/>
          </a:stretch>
        </p:blipFill>
        <p:spPr>
          <a:xfrm>
            <a:off x="5657102" y="4848225"/>
            <a:ext cx="4457929" cy="1822544"/>
          </a:xfrm>
          <a:prstGeom prst="rect">
            <a:avLst/>
          </a:prstGeom>
        </p:spPr>
      </p:pic>
    </p:spTree>
    <p:extLst>
      <p:ext uri="{BB962C8B-B14F-4D97-AF65-F5344CB8AC3E}">
        <p14:creationId xmlns:p14="http://schemas.microsoft.com/office/powerpoint/2010/main" val="82708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08A3C-6816-477A-B7EC-270274E11A64}"/>
              </a:ext>
            </a:extLst>
          </p:cNvPr>
          <p:cNvSpPr>
            <a:spLocks noGrp="1"/>
          </p:cNvSpPr>
          <p:nvPr>
            <p:ph type="title"/>
          </p:nvPr>
        </p:nvSpPr>
        <p:spPr>
          <a:xfrm>
            <a:off x="-266181" y="409575"/>
            <a:ext cx="9733512" cy="833438"/>
          </a:xfrm>
        </p:spPr>
        <p:txBody>
          <a:bodyPr/>
          <a:lstStyle/>
          <a:p>
            <a:r>
              <a:rPr lang="en-US" dirty="0"/>
              <a:t>Cosine similarity algorithm</a:t>
            </a:r>
            <a:endParaRPr lang="en-IN" dirty="0"/>
          </a:p>
        </p:txBody>
      </p:sp>
      <p:sp>
        <p:nvSpPr>
          <p:cNvPr id="3" name="Text Placeholder 2">
            <a:extLst>
              <a:ext uri="{FF2B5EF4-FFF2-40B4-BE49-F238E27FC236}">
                <a16:creationId xmlns:a16="http://schemas.microsoft.com/office/drawing/2014/main" id="{B71B28A3-C051-4F82-B41F-05CC7C9E1695}"/>
              </a:ext>
            </a:extLst>
          </p:cNvPr>
          <p:cNvSpPr>
            <a:spLocks noGrp="1"/>
          </p:cNvSpPr>
          <p:nvPr>
            <p:ph type="body" idx="1"/>
          </p:nvPr>
        </p:nvSpPr>
        <p:spPr>
          <a:xfrm>
            <a:off x="1229244" y="1762125"/>
            <a:ext cx="5952606" cy="4457700"/>
          </a:xfrm>
        </p:spPr>
        <p:txBody>
          <a:bodyPr>
            <a:normAutofit fontScale="92500"/>
          </a:bodyPr>
          <a:lstStyle/>
          <a:p>
            <a:pPr marL="342900" indent="-342900" algn="l">
              <a:buFont typeface="Wingdings" panose="05000000000000000000" pitchFamily="2" charset="2"/>
              <a:buChar char="v"/>
            </a:pPr>
            <a:r>
              <a:rPr lang="en-US" b="0" i="0" dirty="0">
                <a:solidFill>
                  <a:schemeClr val="tx1"/>
                </a:solidFill>
                <a:effectLst/>
                <a:latin typeface="Roboto" panose="02000000000000000000" pitchFamily="2" charset="0"/>
              </a:rPr>
              <a:t> </a:t>
            </a:r>
            <a:r>
              <a:rPr lang="en-US" b="0" i="0" dirty="0">
                <a:solidFill>
                  <a:schemeClr val="tx1"/>
                </a:solidFill>
                <a:effectLst/>
              </a:rPr>
              <a:t>WE Measure similarity between two sentences </a:t>
            </a:r>
            <a:r>
              <a:rPr lang="en-US" dirty="0">
                <a:solidFill>
                  <a:schemeClr val="tx1"/>
                </a:solidFill>
                <a:effectLst/>
              </a:rPr>
              <a:t>in our project by using </a:t>
            </a:r>
          </a:p>
          <a:p>
            <a:pPr algn="l"/>
            <a:r>
              <a:rPr lang="en-US" b="1" i="0" dirty="0">
                <a:solidFill>
                  <a:schemeClr val="tx1"/>
                </a:solidFill>
                <a:effectLst/>
              </a:rPr>
              <a:t>      cosine similarity.</a:t>
            </a:r>
          </a:p>
          <a:p>
            <a:pPr marL="342900" indent="-342900" algn="l">
              <a:buFont typeface="Wingdings" panose="05000000000000000000" pitchFamily="2" charset="2"/>
              <a:buChar char="v"/>
            </a:pPr>
            <a:r>
              <a:rPr lang="en-US" b="1" i="0" dirty="0">
                <a:solidFill>
                  <a:schemeClr val="tx1"/>
                </a:solidFill>
                <a:effectLst/>
              </a:rPr>
              <a:t>Cosine similarity</a:t>
            </a:r>
            <a:r>
              <a:rPr lang="en-US" b="0" i="0" dirty="0">
                <a:solidFill>
                  <a:schemeClr val="tx1"/>
                </a:solidFill>
                <a:effectLst/>
              </a:rPr>
              <a:t> is a measure of similarity between two non-zero vectors of an inner product space that measures the cosine of the angle between them.</a:t>
            </a:r>
            <a:br>
              <a:rPr lang="en-US" dirty="0">
                <a:solidFill>
                  <a:schemeClr val="tx1"/>
                </a:solidFill>
              </a:rPr>
            </a:br>
            <a:r>
              <a:rPr lang="en-US" b="1" i="0" dirty="0">
                <a:solidFill>
                  <a:schemeClr val="tx1"/>
                </a:solidFill>
                <a:effectLst/>
              </a:rPr>
              <a:t>Similarity = (A.B) / (||A||.||B||)</a:t>
            </a:r>
            <a:r>
              <a:rPr lang="en-US" b="0" i="0" dirty="0">
                <a:solidFill>
                  <a:schemeClr val="tx1"/>
                </a:solidFill>
                <a:effectLst/>
              </a:rPr>
              <a:t> where A and B are vectors.</a:t>
            </a:r>
            <a:endParaRPr lang="en-IN" dirty="0">
              <a:solidFill>
                <a:schemeClr val="tx1"/>
              </a:solidFill>
            </a:endParaRPr>
          </a:p>
        </p:txBody>
      </p:sp>
      <p:pic>
        <p:nvPicPr>
          <p:cNvPr id="1026" name="Picture 2" descr="See the source image">
            <a:extLst>
              <a:ext uri="{FF2B5EF4-FFF2-40B4-BE49-F238E27FC236}">
                <a16:creationId xmlns:a16="http://schemas.microsoft.com/office/drawing/2014/main" id="{045A9106-3082-4283-B709-39127A20E9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5725" y="2686051"/>
            <a:ext cx="337185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192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2CA1-B265-4679-8994-99114C48432D}"/>
              </a:ext>
            </a:extLst>
          </p:cNvPr>
          <p:cNvSpPr>
            <a:spLocks noGrp="1"/>
          </p:cNvSpPr>
          <p:nvPr>
            <p:ph type="title"/>
          </p:nvPr>
        </p:nvSpPr>
        <p:spPr>
          <a:xfrm>
            <a:off x="1229244" y="723901"/>
            <a:ext cx="9733512" cy="990599"/>
          </a:xfrm>
        </p:spPr>
        <p:txBody>
          <a:bodyPr/>
          <a:lstStyle/>
          <a:p>
            <a:pPr algn="l"/>
            <a:r>
              <a:rPr lang="en-US" dirty="0"/>
              <a:t>CONCLUSION</a:t>
            </a:r>
            <a:endParaRPr lang="en-IN" dirty="0"/>
          </a:p>
        </p:txBody>
      </p:sp>
      <p:sp>
        <p:nvSpPr>
          <p:cNvPr id="3" name="Text Placeholder 2">
            <a:extLst>
              <a:ext uri="{FF2B5EF4-FFF2-40B4-BE49-F238E27FC236}">
                <a16:creationId xmlns:a16="http://schemas.microsoft.com/office/drawing/2014/main" id="{72B44267-1F26-4373-99B4-1398E611E410}"/>
              </a:ext>
            </a:extLst>
          </p:cNvPr>
          <p:cNvSpPr>
            <a:spLocks noGrp="1"/>
          </p:cNvSpPr>
          <p:nvPr>
            <p:ph type="body" idx="1"/>
          </p:nvPr>
        </p:nvSpPr>
        <p:spPr>
          <a:xfrm>
            <a:off x="1229244" y="2097087"/>
            <a:ext cx="4866756" cy="4408487"/>
          </a:xfrm>
        </p:spPr>
        <p:txBody>
          <a:bodyPr>
            <a:normAutofit fontScale="85000" lnSpcReduction="10000"/>
          </a:bodyPr>
          <a:lstStyle/>
          <a:p>
            <a:pPr marL="342900" indent="-342900" algn="l">
              <a:buFont typeface="Wingdings" panose="05000000000000000000" pitchFamily="2" charset="2"/>
              <a:buChar char="v"/>
            </a:pPr>
            <a:r>
              <a:rPr lang="en-US" dirty="0"/>
              <a:t>chatbots are user-friendly. </a:t>
            </a:r>
          </a:p>
          <a:p>
            <a:pPr marL="342900" indent="-342900" algn="l">
              <a:buFont typeface="Wingdings" panose="05000000000000000000" pitchFamily="2" charset="2"/>
              <a:buChar char="v"/>
            </a:pPr>
            <a:r>
              <a:rPr lang="en-US" dirty="0"/>
              <a:t>It is the application  based and the user can use these chatbots very easily. Healthcare chatbot is great tool for conversation language between human and machine. And provides the information related to user symptoms. </a:t>
            </a:r>
          </a:p>
          <a:p>
            <a:pPr marL="342900" indent="-342900" algn="l">
              <a:buFont typeface="Wingdings" panose="05000000000000000000" pitchFamily="2" charset="2"/>
              <a:buChar char="v"/>
            </a:pPr>
            <a:r>
              <a:rPr lang="en-US" dirty="0"/>
              <a:t>These chatbot acts as a medical reference, which helps the patient know more about their disease and helps to improve their health.</a:t>
            </a:r>
          </a:p>
        </p:txBody>
      </p:sp>
      <p:pic>
        <p:nvPicPr>
          <p:cNvPr id="7" name="Picture 6">
            <a:extLst>
              <a:ext uri="{FF2B5EF4-FFF2-40B4-BE49-F238E27FC236}">
                <a16:creationId xmlns:a16="http://schemas.microsoft.com/office/drawing/2014/main" id="{9B6A814C-0689-42D9-A92D-3256E8F412A3}"/>
              </a:ext>
            </a:extLst>
          </p:cNvPr>
          <p:cNvPicPr>
            <a:picLocks noChangeAspect="1"/>
          </p:cNvPicPr>
          <p:nvPr/>
        </p:nvPicPr>
        <p:blipFill>
          <a:blip r:embed="rId2"/>
          <a:stretch>
            <a:fillRect/>
          </a:stretch>
        </p:blipFill>
        <p:spPr>
          <a:xfrm>
            <a:off x="6457430" y="2097086"/>
            <a:ext cx="5572645" cy="4589463"/>
          </a:xfrm>
          <a:prstGeom prst="rect">
            <a:avLst/>
          </a:prstGeom>
        </p:spPr>
      </p:pic>
    </p:spTree>
    <p:extLst>
      <p:ext uri="{BB962C8B-B14F-4D97-AF65-F5344CB8AC3E}">
        <p14:creationId xmlns:p14="http://schemas.microsoft.com/office/powerpoint/2010/main" val="4139025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BC595-4029-450F-8FFB-CAFAB794AE66}"/>
              </a:ext>
            </a:extLst>
          </p:cNvPr>
          <p:cNvSpPr>
            <a:spLocks noGrp="1"/>
          </p:cNvSpPr>
          <p:nvPr>
            <p:ph type="ctrTitle"/>
          </p:nvPr>
        </p:nvSpPr>
        <p:spPr>
          <a:xfrm>
            <a:off x="-1295400" y="285750"/>
            <a:ext cx="8001000" cy="904875"/>
          </a:xfrm>
        </p:spPr>
        <p:txBody>
          <a:bodyPr>
            <a:normAutofit/>
          </a:bodyPr>
          <a:lstStyle/>
          <a:p>
            <a:r>
              <a:rPr lang="en-US" dirty="0"/>
              <a:t>INTODUCTION</a:t>
            </a:r>
            <a:endParaRPr lang="en-IN" dirty="0"/>
          </a:p>
        </p:txBody>
      </p:sp>
      <p:sp>
        <p:nvSpPr>
          <p:cNvPr id="3" name="Subtitle 2">
            <a:extLst>
              <a:ext uri="{FF2B5EF4-FFF2-40B4-BE49-F238E27FC236}">
                <a16:creationId xmlns:a16="http://schemas.microsoft.com/office/drawing/2014/main" id="{2F9B686A-9FC7-4657-A932-E8D14B9ADA89}"/>
              </a:ext>
            </a:extLst>
          </p:cNvPr>
          <p:cNvSpPr>
            <a:spLocks noGrp="1"/>
          </p:cNvSpPr>
          <p:nvPr>
            <p:ph type="subTitle" idx="1"/>
          </p:nvPr>
        </p:nvSpPr>
        <p:spPr>
          <a:xfrm>
            <a:off x="381000" y="1190625"/>
            <a:ext cx="11925300" cy="5486400"/>
          </a:xfrm>
        </p:spPr>
        <p:txBody>
          <a:bodyPr>
            <a:normAutofit fontScale="70000" lnSpcReduction="20000"/>
          </a:bodyPr>
          <a:lstStyle/>
          <a:p>
            <a:pPr marL="342900" indent="-342900" algn="l">
              <a:buFont typeface="Wingdings" panose="05000000000000000000" pitchFamily="2" charset="2"/>
              <a:buChar char="Ø"/>
            </a:pPr>
            <a:r>
              <a:rPr lang="en-US" dirty="0"/>
              <a:t>In the medical requirements, AI-based chatbots are utilized for treating patients and advice them in getting relevant guiding.</a:t>
            </a:r>
          </a:p>
          <a:p>
            <a:pPr marL="342900" indent="-342900" algn="l">
              <a:buFont typeface="Wingdings" panose="05000000000000000000" pitchFamily="2" charset="2"/>
              <a:buChar char="Ø"/>
            </a:pPr>
            <a:r>
              <a:rPr lang="en-US" dirty="0"/>
              <a:t>Chatbots in health related fields provides patient assistance and care.</a:t>
            </a:r>
          </a:p>
          <a:p>
            <a:pPr marL="342900" indent="-342900" algn="l">
              <a:buFont typeface="Wingdings" panose="05000000000000000000" pitchFamily="2" charset="2"/>
              <a:buChar char="Ø"/>
            </a:pPr>
            <a:r>
              <a:rPr lang="en-US" dirty="0"/>
              <a:t> The chatbot is also known as chat robots,</a:t>
            </a:r>
          </a:p>
          <a:p>
            <a:pPr algn="l"/>
            <a:r>
              <a:rPr lang="en-US" dirty="0"/>
              <a:t>      are software agents that simulate human</a:t>
            </a:r>
          </a:p>
          <a:p>
            <a:pPr algn="l"/>
            <a:r>
              <a:rPr lang="en-US" dirty="0"/>
              <a:t>      conversation via text or voice messages</a:t>
            </a:r>
          </a:p>
          <a:p>
            <a:pPr algn="l"/>
            <a:r>
              <a:rPr lang="en-US" dirty="0"/>
              <a:t>     through internet.</a:t>
            </a:r>
          </a:p>
          <a:p>
            <a:pPr marL="342900" indent="-342900" algn="l">
              <a:buFont typeface="Wingdings" panose="05000000000000000000" pitchFamily="2" charset="2"/>
              <a:buChar char="Ø"/>
            </a:pPr>
            <a:r>
              <a:rPr lang="en-US" dirty="0"/>
              <a:t>The main influence that the</a:t>
            </a:r>
          </a:p>
          <a:p>
            <a:pPr algn="l"/>
            <a:r>
              <a:rPr lang="en-US" dirty="0"/>
              <a:t>      people  to use chatbots:</a:t>
            </a:r>
          </a:p>
          <a:p>
            <a:pPr marL="342900" indent="-342900" algn="l">
              <a:buFont typeface="Wingdings" panose="05000000000000000000" pitchFamily="2" charset="2"/>
              <a:buChar char="q"/>
            </a:pPr>
            <a:r>
              <a:rPr lang="en-US" dirty="0"/>
              <a:t>Fun </a:t>
            </a:r>
          </a:p>
          <a:p>
            <a:pPr marL="342900" indent="-342900" algn="l">
              <a:buFont typeface="Wingdings" panose="05000000000000000000" pitchFamily="2" charset="2"/>
              <a:buChar char="q"/>
            </a:pPr>
            <a:r>
              <a:rPr lang="en-US" dirty="0"/>
              <a:t>social and relational influence</a:t>
            </a:r>
          </a:p>
          <a:p>
            <a:pPr marL="342900" indent="-342900" algn="l">
              <a:buFont typeface="Wingdings" panose="05000000000000000000" pitchFamily="2" charset="2"/>
              <a:buChar char="q"/>
            </a:pPr>
            <a:r>
              <a:rPr lang="en-US" dirty="0"/>
              <a:t>productivity</a:t>
            </a:r>
          </a:p>
          <a:p>
            <a:pPr marL="342900" indent="-342900" algn="l">
              <a:buFont typeface="Wingdings" panose="05000000000000000000" pitchFamily="2" charset="2"/>
              <a:buChar char="q"/>
            </a:pPr>
            <a:r>
              <a:rPr lang="en-US" dirty="0"/>
              <a:t>Curiosity</a:t>
            </a:r>
          </a:p>
          <a:p>
            <a:pPr marL="342900" indent="-342900" algn="l">
              <a:buFont typeface="Wingdings" panose="05000000000000000000" pitchFamily="2" charset="2"/>
              <a:buChar char="q"/>
            </a:pPr>
            <a:r>
              <a:rPr lang="en-US" dirty="0" err="1"/>
              <a:t>Explainability</a:t>
            </a:r>
            <a:endParaRPr lang="en-US" dirty="0"/>
          </a:p>
          <a:p>
            <a:pPr marL="342900" indent="-342900" algn="l">
              <a:buFont typeface="Wingdings" panose="05000000000000000000" pitchFamily="2" charset="2"/>
              <a:buChar char="q"/>
            </a:pPr>
            <a:endParaRPr lang="en-IN" dirty="0"/>
          </a:p>
          <a:p>
            <a:endParaRPr lang="en-US" dirty="0"/>
          </a:p>
        </p:txBody>
      </p:sp>
      <p:pic>
        <p:nvPicPr>
          <p:cNvPr id="5" name="Picture 4">
            <a:extLst>
              <a:ext uri="{FF2B5EF4-FFF2-40B4-BE49-F238E27FC236}">
                <a16:creationId xmlns:a16="http://schemas.microsoft.com/office/drawing/2014/main" id="{5DE5FE9A-C9C5-410B-B441-B5FF07DDAAF1}"/>
              </a:ext>
            </a:extLst>
          </p:cNvPr>
          <p:cNvPicPr>
            <a:picLocks noChangeAspect="1"/>
          </p:cNvPicPr>
          <p:nvPr/>
        </p:nvPicPr>
        <p:blipFill>
          <a:blip r:embed="rId2"/>
          <a:stretch>
            <a:fillRect/>
          </a:stretch>
        </p:blipFill>
        <p:spPr>
          <a:xfrm>
            <a:off x="5067299" y="2447924"/>
            <a:ext cx="7000875" cy="4229101"/>
          </a:xfrm>
          <a:prstGeom prst="rect">
            <a:avLst/>
          </a:prstGeom>
        </p:spPr>
      </p:pic>
    </p:spTree>
    <p:extLst>
      <p:ext uri="{BB962C8B-B14F-4D97-AF65-F5344CB8AC3E}">
        <p14:creationId xmlns:p14="http://schemas.microsoft.com/office/powerpoint/2010/main" val="834425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99B4D-DBFD-448A-A0C4-52CE5C101FD5}"/>
              </a:ext>
            </a:extLst>
          </p:cNvPr>
          <p:cNvSpPr>
            <a:spLocks noGrp="1"/>
          </p:cNvSpPr>
          <p:nvPr>
            <p:ph type="title"/>
          </p:nvPr>
        </p:nvSpPr>
        <p:spPr>
          <a:xfrm>
            <a:off x="705369" y="352426"/>
            <a:ext cx="3847581" cy="609599"/>
          </a:xfrm>
        </p:spPr>
        <p:txBody>
          <a:bodyPr/>
          <a:lstStyle/>
          <a:p>
            <a:r>
              <a:rPr lang="en-US" dirty="0" err="1"/>
              <a:t>Github</a:t>
            </a:r>
            <a:r>
              <a:rPr lang="en-US" dirty="0"/>
              <a:t> setup</a:t>
            </a:r>
            <a:endParaRPr lang="en-IN" dirty="0"/>
          </a:p>
        </p:txBody>
      </p:sp>
      <p:sp>
        <p:nvSpPr>
          <p:cNvPr id="3" name="Text Placeholder 2">
            <a:extLst>
              <a:ext uri="{FF2B5EF4-FFF2-40B4-BE49-F238E27FC236}">
                <a16:creationId xmlns:a16="http://schemas.microsoft.com/office/drawing/2014/main" id="{0578DC1C-F993-4545-8733-9B9161F8CD11}"/>
              </a:ext>
            </a:extLst>
          </p:cNvPr>
          <p:cNvSpPr>
            <a:spLocks noGrp="1"/>
          </p:cNvSpPr>
          <p:nvPr>
            <p:ph type="body" idx="1"/>
          </p:nvPr>
        </p:nvSpPr>
        <p:spPr>
          <a:xfrm>
            <a:off x="247649" y="1266826"/>
            <a:ext cx="11725275" cy="5305424"/>
          </a:xfrm>
        </p:spPr>
        <p:txBody>
          <a:bodyPr/>
          <a:lstStyle/>
          <a:p>
            <a:endParaRPr lang="en-IN" dirty="0"/>
          </a:p>
        </p:txBody>
      </p:sp>
      <p:pic>
        <p:nvPicPr>
          <p:cNvPr id="5" name="Picture 4">
            <a:extLst>
              <a:ext uri="{FF2B5EF4-FFF2-40B4-BE49-F238E27FC236}">
                <a16:creationId xmlns:a16="http://schemas.microsoft.com/office/drawing/2014/main" id="{0B9D2170-1AA6-4E2D-B2CC-2127109C24B3}"/>
              </a:ext>
            </a:extLst>
          </p:cNvPr>
          <p:cNvPicPr>
            <a:picLocks noChangeAspect="1"/>
          </p:cNvPicPr>
          <p:nvPr/>
        </p:nvPicPr>
        <p:blipFill>
          <a:blip r:embed="rId2"/>
          <a:stretch>
            <a:fillRect/>
          </a:stretch>
        </p:blipFill>
        <p:spPr>
          <a:xfrm>
            <a:off x="247648" y="1266825"/>
            <a:ext cx="11696703" cy="5305425"/>
          </a:xfrm>
          <a:prstGeom prst="rect">
            <a:avLst/>
          </a:prstGeom>
        </p:spPr>
      </p:pic>
    </p:spTree>
    <p:extLst>
      <p:ext uri="{BB962C8B-B14F-4D97-AF65-F5344CB8AC3E}">
        <p14:creationId xmlns:p14="http://schemas.microsoft.com/office/powerpoint/2010/main" val="4193299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7C8DA-298B-4DED-BDB2-3FECE4120EDF}"/>
              </a:ext>
            </a:extLst>
          </p:cNvPr>
          <p:cNvSpPr>
            <a:spLocks noGrp="1"/>
          </p:cNvSpPr>
          <p:nvPr>
            <p:ph type="title"/>
          </p:nvPr>
        </p:nvSpPr>
        <p:spPr>
          <a:xfrm>
            <a:off x="919119" y="2362200"/>
            <a:ext cx="10353761" cy="1326321"/>
          </a:xfrm>
        </p:spPr>
        <p:txBody>
          <a:bodyPr/>
          <a:lstStyle/>
          <a:p>
            <a:r>
              <a:rPr lang="en-US" dirty="0"/>
              <a:t>THANK YOU</a:t>
            </a:r>
            <a:endParaRPr lang="en-IN" dirty="0"/>
          </a:p>
        </p:txBody>
      </p:sp>
    </p:spTree>
    <p:extLst>
      <p:ext uri="{BB962C8B-B14F-4D97-AF65-F5344CB8AC3E}">
        <p14:creationId xmlns:p14="http://schemas.microsoft.com/office/powerpoint/2010/main" val="427274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6B1B-8AC8-46D1-8998-7039F9E11147}"/>
              </a:ext>
            </a:extLst>
          </p:cNvPr>
          <p:cNvSpPr>
            <a:spLocks noGrp="1"/>
          </p:cNvSpPr>
          <p:nvPr>
            <p:ph type="ctrTitle"/>
          </p:nvPr>
        </p:nvSpPr>
        <p:spPr>
          <a:xfrm>
            <a:off x="0" y="66675"/>
            <a:ext cx="8001000" cy="885825"/>
          </a:xfrm>
        </p:spPr>
        <p:txBody>
          <a:bodyPr>
            <a:normAutofit/>
          </a:bodyPr>
          <a:lstStyle/>
          <a:p>
            <a:r>
              <a:rPr lang="en-US" dirty="0"/>
              <a:t>ABSTRACT</a:t>
            </a:r>
            <a:endParaRPr lang="en-IN" dirty="0"/>
          </a:p>
        </p:txBody>
      </p:sp>
      <p:sp>
        <p:nvSpPr>
          <p:cNvPr id="3" name="Subtitle 2">
            <a:extLst>
              <a:ext uri="{FF2B5EF4-FFF2-40B4-BE49-F238E27FC236}">
                <a16:creationId xmlns:a16="http://schemas.microsoft.com/office/drawing/2014/main" id="{150AB506-C381-4826-A89C-0400954FCCE2}"/>
              </a:ext>
            </a:extLst>
          </p:cNvPr>
          <p:cNvSpPr>
            <a:spLocks noGrp="1"/>
          </p:cNvSpPr>
          <p:nvPr>
            <p:ph type="subTitle" idx="1"/>
          </p:nvPr>
        </p:nvSpPr>
        <p:spPr>
          <a:xfrm>
            <a:off x="123824" y="981075"/>
            <a:ext cx="6858001" cy="5953125"/>
          </a:xfrm>
        </p:spPr>
        <p:txBody>
          <a:bodyPr>
            <a:normAutofit fontScale="85000" lnSpcReduction="20000"/>
          </a:bodyPr>
          <a:lstStyle/>
          <a:p>
            <a:pPr marL="342900" indent="-342900" algn="l">
              <a:buFont typeface="Wingdings" panose="05000000000000000000" pitchFamily="2" charset="2"/>
              <a:buChar char="Ø"/>
            </a:pPr>
            <a:r>
              <a:rPr lang="en-US" dirty="0"/>
              <a:t>To live a good life health is very important. But it is very difficult to the consult the doctor if any health issues. The proposed idea is to create a health related chatbots using  Artificial Intelligence that can diagnose the disease and provide basic  to reduce the healthcare costs and improve accessibility to medical knowledge .</a:t>
            </a:r>
          </a:p>
          <a:p>
            <a:pPr marL="342900" indent="-342900" algn="l">
              <a:buFont typeface="Wingdings" panose="05000000000000000000" pitchFamily="2" charset="2"/>
              <a:buChar char="Ø"/>
            </a:pPr>
            <a:r>
              <a:rPr lang="en-US" dirty="0"/>
              <a:t>The user can achieve the benefit of a healthcare chatbot only when it can diagnose all kind of disease and provide necessary information.</a:t>
            </a:r>
          </a:p>
          <a:p>
            <a:pPr marL="342900" indent="-342900" algn="l">
              <a:buFont typeface="Wingdings" panose="05000000000000000000" pitchFamily="2" charset="2"/>
              <a:buChar char="Ø"/>
            </a:pPr>
            <a:r>
              <a:rPr lang="en-US" dirty="0"/>
              <a:t> The system provides text or voice assistance, Bot will provides which type of disease based on the user symptoms, and provides doctor advice and also provides food suggestion that means which type of food you have to take and images related to disease. Thus, people will have an idea about their health and have the right protection...</a:t>
            </a:r>
            <a:endParaRPr lang="en-IN" dirty="0"/>
          </a:p>
        </p:txBody>
      </p:sp>
      <p:pic>
        <p:nvPicPr>
          <p:cNvPr id="7" name="Picture 6">
            <a:extLst>
              <a:ext uri="{FF2B5EF4-FFF2-40B4-BE49-F238E27FC236}">
                <a16:creationId xmlns:a16="http://schemas.microsoft.com/office/drawing/2014/main" id="{33C6C048-5B13-4A79-9C7C-81E0BD0B2B61}"/>
              </a:ext>
            </a:extLst>
          </p:cNvPr>
          <p:cNvPicPr>
            <a:picLocks noChangeAspect="1"/>
          </p:cNvPicPr>
          <p:nvPr/>
        </p:nvPicPr>
        <p:blipFill rotWithShape="1">
          <a:blip r:embed="rId2"/>
          <a:srcRect l="8986" t="18067" r="7932"/>
          <a:stretch/>
        </p:blipFill>
        <p:spPr>
          <a:xfrm>
            <a:off x="7134225" y="1657351"/>
            <a:ext cx="4867275" cy="5048250"/>
          </a:xfrm>
          <a:prstGeom prst="rect">
            <a:avLst/>
          </a:prstGeom>
        </p:spPr>
      </p:pic>
    </p:spTree>
    <p:extLst>
      <p:ext uri="{BB962C8B-B14F-4D97-AF65-F5344CB8AC3E}">
        <p14:creationId xmlns:p14="http://schemas.microsoft.com/office/powerpoint/2010/main" val="2510175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B235-7FAE-4333-9972-3F8E4308CE23}"/>
              </a:ext>
            </a:extLst>
          </p:cNvPr>
          <p:cNvSpPr>
            <a:spLocks noGrp="1"/>
          </p:cNvSpPr>
          <p:nvPr>
            <p:ph type="ctrTitle"/>
          </p:nvPr>
        </p:nvSpPr>
        <p:spPr>
          <a:xfrm>
            <a:off x="246062" y="266700"/>
            <a:ext cx="8001000" cy="866775"/>
          </a:xfrm>
        </p:spPr>
        <p:txBody>
          <a:bodyPr>
            <a:normAutofit/>
          </a:bodyPr>
          <a:lstStyle/>
          <a:p>
            <a:r>
              <a:rPr lang="en-US" dirty="0"/>
              <a:t>Problem statement</a:t>
            </a:r>
            <a:endParaRPr lang="en-IN" dirty="0"/>
          </a:p>
        </p:txBody>
      </p:sp>
      <p:sp>
        <p:nvSpPr>
          <p:cNvPr id="3" name="Subtitle 2">
            <a:extLst>
              <a:ext uri="{FF2B5EF4-FFF2-40B4-BE49-F238E27FC236}">
                <a16:creationId xmlns:a16="http://schemas.microsoft.com/office/drawing/2014/main" id="{2692330E-3737-48D4-887A-2D25833F543A}"/>
              </a:ext>
            </a:extLst>
          </p:cNvPr>
          <p:cNvSpPr>
            <a:spLocks noGrp="1"/>
          </p:cNvSpPr>
          <p:nvPr>
            <p:ph type="subTitle" idx="1"/>
          </p:nvPr>
        </p:nvSpPr>
        <p:spPr>
          <a:xfrm>
            <a:off x="722313" y="1495426"/>
            <a:ext cx="6135688" cy="5172074"/>
          </a:xfrm>
        </p:spPr>
        <p:txBody>
          <a:bodyPr>
            <a:normAutofit fontScale="92500" lnSpcReduction="20000"/>
          </a:bodyPr>
          <a:lstStyle/>
          <a:p>
            <a:pPr marL="342900" indent="-342900" algn="l">
              <a:buFont typeface="Courier New" panose="02070309020205020404" pitchFamily="49" charset="0"/>
              <a:buChar char="o"/>
            </a:pPr>
            <a:r>
              <a:rPr lang="en-US" dirty="0"/>
              <a:t>For some people it is difficult to  consult the doctor, some people don‘t go to hospital for even any small problem and some people cannot pay hospital requirement.</a:t>
            </a:r>
            <a:endParaRPr lang="en-US" sz="2400" dirty="0"/>
          </a:p>
          <a:p>
            <a:pPr marL="342900" indent="-342900" algn="l">
              <a:buFont typeface="Courier New" panose="02070309020205020404" pitchFamily="49" charset="0"/>
              <a:buChar char="o"/>
            </a:pPr>
            <a:r>
              <a:rPr lang="en-US" sz="2400" dirty="0"/>
              <a:t>Chat bots in health care may have the potential to provide patients with access to immediate medical information. Health care chat bots could help patients better manage their own health, improve access and timeliness to care.</a:t>
            </a:r>
          </a:p>
          <a:p>
            <a:pPr marL="342900" indent="-342900" algn="l">
              <a:buFont typeface="Courier New" panose="02070309020205020404" pitchFamily="49" charset="0"/>
              <a:buChar char="o"/>
            </a:pPr>
            <a:r>
              <a:rPr lang="en-US" sz="2400" dirty="0"/>
              <a:t>So for these people our</a:t>
            </a:r>
            <a:r>
              <a:rPr lang="en-US" dirty="0"/>
              <a:t> chatbot acts as a medical reference, which helps the patient know more about their disease and helps to improve their health.</a:t>
            </a:r>
          </a:p>
          <a:p>
            <a:pPr marL="342900" indent="-342900" algn="l">
              <a:buFont typeface="Courier New" panose="02070309020205020404" pitchFamily="49" charset="0"/>
              <a:buChar char="o"/>
            </a:pPr>
            <a:endParaRPr lang="en-US" sz="2400" dirty="0"/>
          </a:p>
        </p:txBody>
      </p:sp>
      <p:pic>
        <p:nvPicPr>
          <p:cNvPr id="5" name="Picture 4">
            <a:extLst>
              <a:ext uri="{FF2B5EF4-FFF2-40B4-BE49-F238E27FC236}">
                <a16:creationId xmlns:a16="http://schemas.microsoft.com/office/drawing/2014/main" id="{49F28115-9A68-46E0-A17B-73A5466A778A}"/>
              </a:ext>
            </a:extLst>
          </p:cNvPr>
          <p:cNvPicPr>
            <a:picLocks noChangeAspect="1"/>
          </p:cNvPicPr>
          <p:nvPr/>
        </p:nvPicPr>
        <p:blipFill>
          <a:blip r:embed="rId2"/>
          <a:stretch>
            <a:fillRect/>
          </a:stretch>
        </p:blipFill>
        <p:spPr>
          <a:xfrm>
            <a:off x="7010399" y="1409700"/>
            <a:ext cx="5019675" cy="5257800"/>
          </a:xfrm>
          <a:prstGeom prst="rect">
            <a:avLst/>
          </a:prstGeom>
        </p:spPr>
      </p:pic>
    </p:spTree>
    <p:extLst>
      <p:ext uri="{BB962C8B-B14F-4D97-AF65-F5344CB8AC3E}">
        <p14:creationId xmlns:p14="http://schemas.microsoft.com/office/powerpoint/2010/main" val="189973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4B8D0-F2A3-4F39-97C7-05D0DFC5D0F9}"/>
              </a:ext>
            </a:extLst>
          </p:cNvPr>
          <p:cNvSpPr>
            <a:spLocks noGrp="1"/>
          </p:cNvSpPr>
          <p:nvPr>
            <p:ph type="ctrTitle"/>
          </p:nvPr>
        </p:nvSpPr>
        <p:spPr>
          <a:xfrm>
            <a:off x="836612" y="1066800"/>
            <a:ext cx="8107363" cy="809625"/>
          </a:xfrm>
        </p:spPr>
        <p:txBody>
          <a:bodyPr>
            <a:normAutofit/>
          </a:bodyPr>
          <a:lstStyle/>
          <a:p>
            <a:r>
              <a:rPr lang="en-US" dirty="0"/>
              <a:t>Existing problem</a:t>
            </a:r>
            <a:endParaRPr lang="en-IN" dirty="0"/>
          </a:p>
        </p:txBody>
      </p:sp>
      <p:sp>
        <p:nvSpPr>
          <p:cNvPr id="3" name="Subtitle 2">
            <a:extLst>
              <a:ext uri="{FF2B5EF4-FFF2-40B4-BE49-F238E27FC236}">
                <a16:creationId xmlns:a16="http://schemas.microsoft.com/office/drawing/2014/main" id="{1049B65F-B5A3-4BA5-A862-28564514EB53}"/>
              </a:ext>
            </a:extLst>
          </p:cNvPr>
          <p:cNvSpPr>
            <a:spLocks noGrp="1"/>
          </p:cNvSpPr>
          <p:nvPr>
            <p:ph type="subTitle" idx="1"/>
          </p:nvPr>
        </p:nvSpPr>
        <p:spPr>
          <a:xfrm>
            <a:off x="684212" y="2314575"/>
            <a:ext cx="5992813" cy="4286250"/>
          </a:xfrm>
        </p:spPr>
        <p:txBody>
          <a:bodyPr>
            <a:noAutofit/>
          </a:bodyPr>
          <a:lstStyle/>
          <a:p>
            <a:pPr marL="342900" indent="-342900" algn="l">
              <a:buFont typeface="Wingdings" panose="05000000000000000000" pitchFamily="2" charset="2"/>
              <a:buChar char="Ø"/>
            </a:pPr>
            <a:r>
              <a:rPr lang="en-US" sz="2000" dirty="0"/>
              <a:t>Many of the existing systems have live chats through texts and some limitation such as there is no instant response given to the patients they have to wait a long time. Some of the processes may charge amount to live chat  communication.</a:t>
            </a:r>
          </a:p>
          <a:p>
            <a:pPr marL="342900" indent="-342900" algn="l">
              <a:buFont typeface="Wingdings" panose="05000000000000000000" pitchFamily="2" charset="2"/>
              <a:buChar char="q"/>
            </a:pPr>
            <a:r>
              <a:rPr lang="en-US" sz="2000" dirty="0"/>
              <a:t> It takes more time to response to the user question</a:t>
            </a:r>
          </a:p>
          <a:p>
            <a:pPr marL="342900" indent="-342900" algn="l">
              <a:buFont typeface="Wingdings" panose="05000000000000000000" pitchFamily="2" charset="2"/>
              <a:buChar char="q"/>
            </a:pPr>
            <a:r>
              <a:rPr lang="en-US" sz="2000" dirty="0"/>
              <a:t>Pay some charges to perform live chat</a:t>
            </a:r>
            <a:endParaRPr lang="en-IN" sz="2000" dirty="0"/>
          </a:p>
        </p:txBody>
      </p:sp>
      <p:pic>
        <p:nvPicPr>
          <p:cNvPr id="9" name="Picture 8">
            <a:extLst>
              <a:ext uri="{FF2B5EF4-FFF2-40B4-BE49-F238E27FC236}">
                <a16:creationId xmlns:a16="http://schemas.microsoft.com/office/drawing/2014/main" id="{2799AC1F-CE21-4FE0-8D09-AE684A99A7E4}"/>
              </a:ext>
            </a:extLst>
          </p:cNvPr>
          <p:cNvPicPr>
            <a:picLocks noChangeAspect="1"/>
          </p:cNvPicPr>
          <p:nvPr/>
        </p:nvPicPr>
        <p:blipFill>
          <a:blip r:embed="rId2"/>
          <a:stretch>
            <a:fillRect/>
          </a:stretch>
        </p:blipFill>
        <p:spPr>
          <a:xfrm>
            <a:off x="7172198" y="2390775"/>
            <a:ext cx="4915153" cy="4400803"/>
          </a:xfrm>
          <a:prstGeom prst="rect">
            <a:avLst/>
          </a:prstGeom>
        </p:spPr>
      </p:pic>
    </p:spTree>
    <p:extLst>
      <p:ext uri="{BB962C8B-B14F-4D97-AF65-F5344CB8AC3E}">
        <p14:creationId xmlns:p14="http://schemas.microsoft.com/office/powerpoint/2010/main" val="1075766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A803C-EB06-41D9-90E1-733B563E33DC}"/>
              </a:ext>
            </a:extLst>
          </p:cNvPr>
          <p:cNvSpPr>
            <a:spLocks noGrp="1"/>
          </p:cNvSpPr>
          <p:nvPr>
            <p:ph type="title"/>
          </p:nvPr>
        </p:nvSpPr>
        <p:spPr>
          <a:xfrm>
            <a:off x="-2342631" y="219075"/>
            <a:ext cx="9733512" cy="709613"/>
          </a:xfrm>
        </p:spPr>
        <p:txBody>
          <a:bodyPr/>
          <a:lstStyle/>
          <a:p>
            <a:r>
              <a:rPr lang="en-IN" dirty="0"/>
              <a:t>objectives</a:t>
            </a:r>
          </a:p>
        </p:txBody>
      </p:sp>
      <p:sp>
        <p:nvSpPr>
          <p:cNvPr id="3" name="Text Placeholder 2">
            <a:extLst>
              <a:ext uri="{FF2B5EF4-FFF2-40B4-BE49-F238E27FC236}">
                <a16:creationId xmlns:a16="http://schemas.microsoft.com/office/drawing/2014/main" id="{07ACC907-EA4B-47F0-BBB8-4A6E95754900}"/>
              </a:ext>
            </a:extLst>
          </p:cNvPr>
          <p:cNvSpPr>
            <a:spLocks noGrp="1"/>
          </p:cNvSpPr>
          <p:nvPr>
            <p:ph type="body" idx="1"/>
          </p:nvPr>
        </p:nvSpPr>
        <p:spPr>
          <a:xfrm>
            <a:off x="1229244" y="1162050"/>
            <a:ext cx="5981181" cy="5362575"/>
          </a:xfrm>
        </p:spPr>
        <p:txBody>
          <a:bodyPr>
            <a:normAutofit fontScale="92500" lnSpcReduction="10000"/>
          </a:bodyPr>
          <a:lstStyle/>
          <a:p>
            <a:pPr marL="342900" indent="-342900" algn="l">
              <a:buFont typeface="Wingdings" panose="05000000000000000000" pitchFamily="2" charset="2"/>
              <a:buChar char="Ø"/>
            </a:pPr>
            <a:r>
              <a:rPr lang="en-US" dirty="0"/>
              <a:t>In our proposed system the user can chat with the bot</a:t>
            </a:r>
          </a:p>
          <a:p>
            <a:pPr algn="l"/>
            <a:r>
              <a:rPr lang="en-US" dirty="0"/>
              <a:t>regarding the query through voice or text.</a:t>
            </a:r>
          </a:p>
          <a:p>
            <a:pPr marL="342900" indent="-342900" algn="l">
              <a:buFont typeface="Wingdings" panose="05000000000000000000" pitchFamily="2" charset="2"/>
              <a:buChar char="Ø"/>
            </a:pPr>
            <a:r>
              <a:rPr lang="en-US" dirty="0"/>
              <a:t>User can also view the available doctors for that particular disease.</a:t>
            </a:r>
          </a:p>
          <a:p>
            <a:pPr marL="342900" indent="-342900" algn="l">
              <a:buFont typeface="Wingdings" panose="05000000000000000000" pitchFamily="2" charset="2"/>
              <a:buChar char="Ø"/>
            </a:pPr>
            <a:r>
              <a:rPr lang="en-US" dirty="0"/>
              <a:t>Bot will provide analgesics and food suggestions that means which food you have to take based on the disease</a:t>
            </a:r>
          </a:p>
          <a:p>
            <a:pPr marL="342900" indent="-342900" algn="l">
              <a:buFont typeface="Wingdings" panose="05000000000000000000" pitchFamily="2" charset="2"/>
              <a:buChar char="q"/>
            </a:pPr>
            <a:r>
              <a:rPr lang="en-US" dirty="0"/>
              <a:t>Reducing health care cost</a:t>
            </a:r>
          </a:p>
          <a:p>
            <a:pPr marL="342900" indent="-342900" algn="l">
              <a:buFont typeface="Wingdings" panose="05000000000000000000" pitchFamily="2" charset="2"/>
              <a:buChar char="q"/>
            </a:pPr>
            <a:r>
              <a:rPr lang="en-US" dirty="0"/>
              <a:t> Save the user time</a:t>
            </a:r>
          </a:p>
          <a:p>
            <a:pPr marL="342900" indent="-342900" algn="l">
              <a:buFont typeface="Wingdings" panose="05000000000000000000" pitchFamily="2" charset="2"/>
              <a:buChar char="q"/>
            </a:pPr>
            <a:r>
              <a:rPr lang="en-US" dirty="0"/>
              <a:t> Don‘t go to hospital for even any small problem</a:t>
            </a:r>
          </a:p>
          <a:p>
            <a:pPr algn="l"/>
            <a:endParaRPr lang="en-IN" dirty="0"/>
          </a:p>
        </p:txBody>
      </p:sp>
      <p:pic>
        <p:nvPicPr>
          <p:cNvPr id="5" name="Picture 4">
            <a:extLst>
              <a:ext uri="{FF2B5EF4-FFF2-40B4-BE49-F238E27FC236}">
                <a16:creationId xmlns:a16="http://schemas.microsoft.com/office/drawing/2014/main" id="{AA812500-0DC3-4B3A-B5E9-CC6AC83F5327}"/>
              </a:ext>
            </a:extLst>
          </p:cNvPr>
          <p:cNvPicPr>
            <a:picLocks noChangeAspect="1"/>
          </p:cNvPicPr>
          <p:nvPr/>
        </p:nvPicPr>
        <p:blipFill>
          <a:blip r:embed="rId2"/>
          <a:stretch>
            <a:fillRect/>
          </a:stretch>
        </p:blipFill>
        <p:spPr>
          <a:xfrm>
            <a:off x="7390881" y="1162051"/>
            <a:ext cx="4648719" cy="4981574"/>
          </a:xfrm>
          <a:prstGeom prst="rect">
            <a:avLst/>
          </a:prstGeom>
        </p:spPr>
      </p:pic>
    </p:spTree>
    <p:extLst>
      <p:ext uri="{BB962C8B-B14F-4D97-AF65-F5344CB8AC3E}">
        <p14:creationId xmlns:p14="http://schemas.microsoft.com/office/powerpoint/2010/main" val="2410428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BB44-5591-4597-9737-362D85A31173}"/>
              </a:ext>
            </a:extLst>
          </p:cNvPr>
          <p:cNvSpPr>
            <a:spLocks noGrp="1"/>
          </p:cNvSpPr>
          <p:nvPr>
            <p:ph type="title"/>
          </p:nvPr>
        </p:nvSpPr>
        <p:spPr>
          <a:xfrm>
            <a:off x="1229244" y="657227"/>
            <a:ext cx="9733512" cy="923924"/>
          </a:xfrm>
        </p:spPr>
        <p:txBody>
          <a:bodyPr/>
          <a:lstStyle/>
          <a:p>
            <a:pPr algn="l"/>
            <a:r>
              <a:rPr lang="en-US" dirty="0"/>
              <a:t>LITERATURE SURVEY</a:t>
            </a:r>
            <a:endParaRPr lang="en-IN" dirty="0"/>
          </a:p>
        </p:txBody>
      </p:sp>
      <p:sp>
        <p:nvSpPr>
          <p:cNvPr id="3" name="Text Placeholder 2">
            <a:extLst>
              <a:ext uri="{FF2B5EF4-FFF2-40B4-BE49-F238E27FC236}">
                <a16:creationId xmlns:a16="http://schemas.microsoft.com/office/drawing/2014/main" id="{A4275F65-19CE-4038-97C2-7B2B8EE090B3}"/>
              </a:ext>
            </a:extLst>
          </p:cNvPr>
          <p:cNvSpPr>
            <a:spLocks noGrp="1"/>
          </p:cNvSpPr>
          <p:nvPr>
            <p:ph type="body" idx="1"/>
          </p:nvPr>
        </p:nvSpPr>
        <p:spPr>
          <a:xfrm>
            <a:off x="1229244" y="1819275"/>
            <a:ext cx="9733512" cy="4381497"/>
          </a:xfrm>
        </p:spPr>
        <p:txBody>
          <a:bodyPr>
            <a:normAutofit fontScale="77500" lnSpcReduction="20000"/>
          </a:bodyPr>
          <a:lstStyle/>
          <a:p>
            <a:pPr marL="342900" indent="-342900" algn="l">
              <a:buFont typeface="Courier New" panose="02070309020205020404" pitchFamily="49" charset="0"/>
              <a:buChar char="o"/>
            </a:pPr>
            <a:r>
              <a:rPr lang="en-US" dirty="0"/>
              <a:t>Chatbot Utilization for Medical System. Four stages of Med Bot integration research, which includes system analysis, system design, development, and process testing. </a:t>
            </a:r>
          </a:p>
          <a:p>
            <a:pPr marL="342900" indent="-342900" algn="l">
              <a:buFont typeface="Courier New" panose="02070309020205020404" pitchFamily="49" charset="0"/>
              <a:buChar char="o"/>
            </a:pPr>
            <a:r>
              <a:rPr lang="en-US" dirty="0"/>
              <a:t>Device Analysis First, </a:t>
            </a:r>
            <a:r>
              <a:rPr lang="en-US" dirty="0" err="1"/>
              <a:t>DoctorMe</a:t>
            </a:r>
            <a:r>
              <a:rPr lang="en-US" dirty="0"/>
              <a:t> was thoroughly studied to find out regarding potential diseases, medications and herbs that could be used to alleviate the symptoms. The 16 signs were reported including nausea, fatigue, vomiting, headache, conjunctivitis, sore throat, feeling dizzy, skin rash, knee pain, diarrhea, dark-colored sweat, dengue, migraine, stuffy, catarrh and stomach ache. In the later step the information is used to train the chatbot. Nonetheless, we have also identified other limitations from this analysis that may impact users while utilizing the software, including 1. Device deployment is needed, 2. Device instruction adaptation is necessary, 3. Application compliance for tablets and smartphones only. 4. Chatbot will remove certain restrictions. Users no need to update to the latest version and learn it. We are going to use the IM system, which we still have and where they are using.</a:t>
            </a:r>
            <a:endParaRPr lang="en-IN" dirty="0"/>
          </a:p>
        </p:txBody>
      </p:sp>
    </p:spTree>
    <p:extLst>
      <p:ext uri="{BB962C8B-B14F-4D97-AF65-F5344CB8AC3E}">
        <p14:creationId xmlns:p14="http://schemas.microsoft.com/office/powerpoint/2010/main" val="2012192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2252A9-F6D1-4D2F-974E-DD399156F5CD}"/>
              </a:ext>
            </a:extLst>
          </p:cNvPr>
          <p:cNvSpPr>
            <a:spLocks noGrp="1"/>
          </p:cNvSpPr>
          <p:nvPr>
            <p:ph type="body" idx="1"/>
          </p:nvPr>
        </p:nvSpPr>
        <p:spPr>
          <a:xfrm>
            <a:off x="1229244" y="866776"/>
            <a:ext cx="9733512" cy="5400674"/>
          </a:xfrm>
        </p:spPr>
        <p:txBody>
          <a:bodyPr/>
          <a:lstStyle/>
          <a:p>
            <a:pPr algn="l"/>
            <a:r>
              <a:rPr lang="en-US" dirty="0"/>
              <a:t>Chatbot Design </a:t>
            </a:r>
            <a:r>
              <a:rPr lang="en-US" dirty="0" err="1"/>
              <a:t>MedBot</a:t>
            </a:r>
            <a:r>
              <a:rPr lang="en-US" dirty="0"/>
              <a:t> is built to serve as a nurse, diagnosis and treatment authority. She'll send patients the recommendation and send them medical advice. The object of the chatbot is merely to provide general symptoms to the consultation. In addition to these, the chatbot will start treating the patients like an actual doctor. </a:t>
            </a:r>
            <a:r>
              <a:rPr lang="en-US" dirty="0" err="1"/>
              <a:t>MedBot</a:t>
            </a:r>
            <a:r>
              <a:rPr lang="en-US" dirty="0"/>
              <a:t> has 34 attempts including 16 discomfort attempts, ten sub-detail stomachache attempts, five sub-detail headache attempts, one chatbot salutation attempt, one no-illness attempt and one attempt to find a doctor by contact. </a:t>
            </a:r>
            <a:r>
              <a:rPr lang="en-US" dirty="0" err="1"/>
              <a:t>MedBot</a:t>
            </a:r>
            <a:r>
              <a:rPr lang="en-US" dirty="0"/>
              <a:t> provides a recommendation about such efforts that the patient treat the doctor for some slight symptoms. The chatbot was trained for these intents.</a:t>
            </a:r>
            <a:endParaRPr lang="en-IN" dirty="0"/>
          </a:p>
        </p:txBody>
      </p:sp>
    </p:spTree>
    <p:extLst>
      <p:ext uri="{BB962C8B-B14F-4D97-AF65-F5344CB8AC3E}">
        <p14:creationId xmlns:p14="http://schemas.microsoft.com/office/powerpoint/2010/main" val="3939839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3DB11-4194-482A-91B6-FF1D4D476131}"/>
              </a:ext>
            </a:extLst>
          </p:cNvPr>
          <p:cNvSpPr>
            <a:spLocks noGrp="1"/>
          </p:cNvSpPr>
          <p:nvPr>
            <p:ph type="body" idx="1"/>
          </p:nvPr>
        </p:nvSpPr>
        <p:spPr>
          <a:xfrm>
            <a:off x="1229244" y="428625"/>
            <a:ext cx="9733512" cy="5635625"/>
          </a:xfrm>
        </p:spPr>
        <p:txBody>
          <a:bodyPr>
            <a:normAutofit fontScale="92500" lnSpcReduction="20000"/>
          </a:bodyPr>
          <a:lstStyle/>
          <a:p>
            <a:pPr algn="l"/>
            <a:r>
              <a:rPr lang="en-US" dirty="0"/>
              <a:t>Development:</a:t>
            </a:r>
          </a:p>
          <a:p>
            <a:pPr algn="l"/>
            <a:r>
              <a:rPr lang="en-US" dirty="0"/>
              <a:t> The key method used by Google for developing </a:t>
            </a:r>
            <a:r>
              <a:rPr lang="en-US" dirty="0" err="1"/>
              <a:t>MedBot</a:t>
            </a:r>
            <a:r>
              <a:rPr lang="en-US" dirty="0"/>
              <a:t> was the </a:t>
            </a:r>
            <a:r>
              <a:rPr lang="en-US" dirty="0" err="1"/>
              <a:t>Dialogflow</a:t>
            </a:r>
            <a:r>
              <a:rPr lang="en-US" dirty="0"/>
              <a:t>. The moves for this activity are below. 1. Create an Agent (</a:t>
            </a:r>
            <a:r>
              <a:rPr lang="en-US" dirty="0" err="1"/>
              <a:t>MedBot</a:t>
            </a:r>
            <a:r>
              <a:rPr lang="en-US" dirty="0"/>
              <a:t>) in </a:t>
            </a:r>
            <a:r>
              <a:rPr lang="en-US" dirty="0" err="1"/>
              <a:t>Dialogflow</a:t>
            </a:r>
            <a:r>
              <a:rPr lang="en-US" dirty="0"/>
              <a:t> using Google Account. 2. In </a:t>
            </a:r>
            <a:r>
              <a:rPr lang="en-US" dirty="0" err="1"/>
              <a:t>DoctorMe</a:t>
            </a:r>
            <a:r>
              <a:rPr lang="en-US" dirty="0"/>
              <a:t>, prepare the use of health details to generate aim. 3. Sentences and replies to commands are intentional apps.</a:t>
            </a:r>
          </a:p>
          <a:p>
            <a:pPr algn="l"/>
            <a:r>
              <a:rPr lang="en-US" dirty="0"/>
              <a:t>Testing:</a:t>
            </a:r>
          </a:p>
          <a:p>
            <a:pPr algn="l"/>
            <a:r>
              <a:rPr lang="en-US" dirty="0"/>
              <a:t> The final step of the development process is the testing. There are 2 evaluation stages, i.e. during the preparation evaluation and the system test. Training is to test the contact expression of a device through testing, and to search for the response. If the response isn't right, more training phrases are required. This approach can be extended to the chatbot in a programming tool. The system checking is conducted upon completion of program implementation. Simulation of the conversion is installed and tested</a:t>
            </a:r>
            <a:endParaRPr lang="en-IN" dirty="0"/>
          </a:p>
        </p:txBody>
      </p:sp>
    </p:spTree>
    <p:extLst>
      <p:ext uri="{BB962C8B-B14F-4D97-AF65-F5344CB8AC3E}">
        <p14:creationId xmlns:p14="http://schemas.microsoft.com/office/powerpoint/2010/main" val="32625325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docProps/app.xml><?xml version="1.0" encoding="utf-8"?>
<Properties xmlns="http://schemas.openxmlformats.org/officeDocument/2006/extended-properties" xmlns:vt="http://schemas.openxmlformats.org/officeDocument/2006/docPropsVTypes">
  <Template>Damask</Template>
  <TotalTime>2446</TotalTime>
  <Words>1425</Words>
  <Application>Microsoft Office PowerPoint</Application>
  <PresentationFormat>Widescreen</PresentationFormat>
  <Paragraphs>90</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Bookman Old Style</vt:lpstr>
      <vt:lpstr>charter</vt:lpstr>
      <vt:lpstr>Courier New</vt:lpstr>
      <vt:lpstr>Roboto</vt:lpstr>
      <vt:lpstr>Roboto Slab</vt:lpstr>
      <vt:lpstr>Rockwell</vt:lpstr>
      <vt:lpstr>Wingdings</vt:lpstr>
      <vt:lpstr>Damask</vt:lpstr>
      <vt:lpstr>Ai based Chat bot for providing health related information</vt:lpstr>
      <vt:lpstr>INTODUCTION</vt:lpstr>
      <vt:lpstr>ABSTRACT</vt:lpstr>
      <vt:lpstr>Problem statement</vt:lpstr>
      <vt:lpstr>Existing problem</vt:lpstr>
      <vt:lpstr>objectives</vt:lpstr>
      <vt:lpstr>LITERATURE SURVEY</vt:lpstr>
      <vt:lpstr>PowerPoint Presentation</vt:lpstr>
      <vt:lpstr>PowerPoint Presentation</vt:lpstr>
      <vt:lpstr>how to implement</vt:lpstr>
      <vt:lpstr>How chatbot works</vt:lpstr>
      <vt:lpstr>Step1</vt:lpstr>
      <vt:lpstr>Step2: preprocess the data</vt:lpstr>
      <vt:lpstr>Step3: Tokenization </vt:lpstr>
      <vt:lpstr>Step4: stemming</vt:lpstr>
      <vt:lpstr>Algorithms </vt:lpstr>
      <vt:lpstr>TF-IDF(Term frequency-inverse data frequency)  </vt:lpstr>
      <vt:lpstr>Cosine similarity algorithm</vt:lpstr>
      <vt:lpstr>CONCLUSION</vt:lpstr>
      <vt:lpstr>Github setup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of Al based Chat bots for providing health related information</dc:title>
  <dc:creator>KARTHIKEYA AKULA</dc:creator>
  <cp:lastModifiedBy>KARTHIKEYA AKULA</cp:lastModifiedBy>
  <cp:revision>25</cp:revision>
  <dcterms:created xsi:type="dcterms:W3CDTF">2022-01-24T13:50:30Z</dcterms:created>
  <dcterms:modified xsi:type="dcterms:W3CDTF">2022-02-19T09:29:14Z</dcterms:modified>
</cp:coreProperties>
</file>